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1" r:id="rId2"/>
  </p:sldIdLst>
  <p:sldSz cx="43891200" cy="32918400"/>
  <p:notesSz cx="6858000" cy="9144000"/>
  <p:defaultTextStyle>
    <a:defPPr>
      <a:defRPr lang="en-US"/>
    </a:defPPr>
    <a:lvl1pPr marL="0" algn="l" defTabSz="3686388" rtl="0" eaLnBrk="1" latinLnBrk="0" hangingPunct="1">
      <a:defRPr sz="7000" kern="1200">
        <a:solidFill>
          <a:schemeClr val="tx1"/>
        </a:solidFill>
        <a:latin typeface="+mn-lt"/>
        <a:ea typeface="+mn-ea"/>
        <a:cs typeface="+mn-cs"/>
      </a:defRPr>
    </a:lvl1pPr>
    <a:lvl2pPr marL="1843194" algn="l" defTabSz="3686388" rtl="0" eaLnBrk="1" latinLnBrk="0" hangingPunct="1">
      <a:defRPr sz="7000" kern="1200">
        <a:solidFill>
          <a:schemeClr val="tx1"/>
        </a:solidFill>
        <a:latin typeface="+mn-lt"/>
        <a:ea typeface="+mn-ea"/>
        <a:cs typeface="+mn-cs"/>
      </a:defRPr>
    </a:lvl2pPr>
    <a:lvl3pPr marL="3686388" algn="l" defTabSz="3686388" rtl="0" eaLnBrk="1" latinLnBrk="0" hangingPunct="1">
      <a:defRPr sz="7000" kern="1200">
        <a:solidFill>
          <a:schemeClr val="tx1"/>
        </a:solidFill>
        <a:latin typeface="+mn-lt"/>
        <a:ea typeface="+mn-ea"/>
        <a:cs typeface="+mn-cs"/>
      </a:defRPr>
    </a:lvl3pPr>
    <a:lvl4pPr marL="5529582" algn="l" defTabSz="3686388" rtl="0" eaLnBrk="1" latinLnBrk="0" hangingPunct="1">
      <a:defRPr sz="7000" kern="1200">
        <a:solidFill>
          <a:schemeClr val="tx1"/>
        </a:solidFill>
        <a:latin typeface="+mn-lt"/>
        <a:ea typeface="+mn-ea"/>
        <a:cs typeface="+mn-cs"/>
      </a:defRPr>
    </a:lvl4pPr>
    <a:lvl5pPr marL="7372775" algn="l" defTabSz="3686388" rtl="0" eaLnBrk="1" latinLnBrk="0" hangingPunct="1">
      <a:defRPr sz="7000" kern="1200">
        <a:solidFill>
          <a:schemeClr val="tx1"/>
        </a:solidFill>
        <a:latin typeface="+mn-lt"/>
        <a:ea typeface="+mn-ea"/>
        <a:cs typeface="+mn-cs"/>
      </a:defRPr>
    </a:lvl5pPr>
    <a:lvl6pPr marL="9215969" algn="l" defTabSz="3686388" rtl="0" eaLnBrk="1" latinLnBrk="0" hangingPunct="1">
      <a:defRPr sz="7000" kern="1200">
        <a:solidFill>
          <a:schemeClr val="tx1"/>
        </a:solidFill>
        <a:latin typeface="+mn-lt"/>
        <a:ea typeface="+mn-ea"/>
        <a:cs typeface="+mn-cs"/>
      </a:defRPr>
    </a:lvl6pPr>
    <a:lvl7pPr marL="11059163" algn="l" defTabSz="3686388" rtl="0" eaLnBrk="1" latinLnBrk="0" hangingPunct="1">
      <a:defRPr sz="7000" kern="1200">
        <a:solidFill>
          <a:schemeClr val="tx1"/>
        </a:solidFill>
        <a:latin typeface="+mn-lt"/>
        <a:ea typeface="+mn-ea"/>
        <a:cs typeface="+mn-cs"/>
      </a:defRPr>
    </a:lvl7pPr>
    <a:lvl8pPr marL="12902357" algn="l" defTabSz="3686388" rtl="0" eaLnBrk="1" latinLnBrk="0" hangingPunct="1">
      <a:defRPr sz="7000" kern="1200">
        <a:solidFill>
          <a:schemeClr val="tx1"/>
        </a:solidFill>
        <a:latin typeface="+mn-lt"/>
        <a:ea typeface="+mn-ea"/>
        <a:cs typeface="+mn-cs"/>
      </a:defRPr>
    </a:lvl8pPr>
    <a:lvl9pPr marL="14745551" algn="l" defTabSz="3686388" rtl="0" eaLnBrk="1" latinLnBrk="0" hangingPunct="1">
      <a:defRPr sz="7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51">
          <p15:clr>
            <a:srgbClr val="A4A3A4"/>
          </p15:clr>
        </p15:guide>
        <p15:guide id="2" orient="horz" pos="10368">
          <p15:clr>
            <a:srgbClr val="A4A3A4"/>
          </p15:clr>
        </p15:guide>
        <p15:guide id="3" pos="21376">
          <p15:clr>
            <a:srgbClr val="A4A3A4"/>
          </p15:clr>
        </p15:guide>
        <p15:guide id="4" pos="6187">
          <p15:clr>
            <a:srgbClr val="A4A3A4"/>
          </p15:clr>
        </p15:guide>
        <p15:guide id="5" pos="26410">
          <p15:clr>
            <a:srgbClr val="A4A3A4"/>
          </p15:clr>
        </p15:guide>
        <p15:guide id="6" pos="1217">
          <p15:clr>
            <a:srgbClr val="A4A3A4"/>
          </p15:clr>
        </p15:guide>
        <p15:guide id="7" pos="19873">
          <p15:clr>
            <a:srgbClr val="A4A3A4"/>
          </p15:clr>
        </p15:guide>
        <p15:guide id="8" pos="77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529"/>
    <a:srgbClr val="008591"/>
    <a:srgbClr val="DC4405"/>
    <a:srgbClr val="004348"/>
    <a:srgbClr val="F1BDCF"/>
    <a:srgbClr val="8E9089"/>
    <a:srgbClr val="EBEBEB"/>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590" autoAdjust="0"/>
    <p:restoredTop sz="93792" autoAdjust="0"/>
  </p:normalViewPr>
  <p:slideViewPr>
    <p:cSldViewPr snapToGrid="0" snapToObjects="1">
      <p:cViewPr>
        <p:scale>
          <a:sx n="20" d="100"/>
          <a:sy n="20" d="100"/>
        </p:scale>
        <p:origin x="864" y="-188"/>
      </p:cViewPr>
      <p:guideLst>
        <p:guide orient="horz" pos="19551"/>
        <p:guide orient="horz" pos="10368"/>
        <p:guide pos="21376"/>
        <p:guide pos="6187"/>
        <p:guide pos="26410"/>
        <p:guide pos="1217"/>
        <p:guide pos="19873"/>
        <p:guide pos="77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Regular" charset="0"/>
              </a:defRPr>
            </a:lvl1pPr>
          </a:lstStyle>
          <a:p>
            <a:fld id="{9CF59EBC-EC05-6B4D-B166-DDFA6A1EDCB6}" type="datetimeFigureOut">
              <a:rPr lang="en-US" smtClean="0"/>
              <a:pPr/>
              <a:t>8/20/2020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Regular" charset="0"/>
              </a:defRPr>
            </a:lvl1pPr>
          </a:lstStyle>
          <a:p>
            <a:fld id="{DD9D7D82-3AAB-FE4F-A8B8-55362074E59C}" type="slidenum">
              <a:rPr lang="en-US" smtClean="0"/>
              <a:pPr/>
              <a:t>‹#›</a:t>
            </a:fld>
            <a:endParaRPr lang="en-US" dirty="0"/>
          </a:p>
        </p:txBody>
      </p:sp>
    </p:spTree>
    <p:extLst>
      <p:ext uri="{BB962C8B-B14F-4D97-AF65-F5344CB8AC3E}">
        <p14:creationId xmlns:p14="http://schemas.microsoft.com/office/powerpoint/2010/main" val="1453052233"/>
      </p:ext>
    </p:extLst>
  </p:cSld>
  <p:clrMap bg1="lt1" tx1="dk1" bg2="lt2" tx2="dk2" accent1="accent1" accent2="accent2" accent3="accent3" accent4="accent4" accent5="accent5" accent6="accent6" hlink="hlink" folHlink="folHlink"/>
  <p:notesStyle>
    <a:lvl1pPr marL="0" algn="l" defTabSz="3686388" rtl="0" eaLnBrk="1" latinLnBrk="0" hangingPunct="1">
      <a:defRPr sz="4800" b="0" i="0" kern="1200">
        <a:solidFill>
          <a:schemeClr val="tx1"/>
        </a:solidFill>
        <a:latin typeface="Verdana Regular" charset="0"/>
        <a:ea typeface="+mn-ea"/>
        <a:cs typeface="+mn-cs"/>
      </a:defRPr>
    </a:lvl1pPr>
    <a:lvl2pPr marL="1843194" algn="l" defTabSz="3686388" rtl="0" eaLnBrk="1" latinLnBrk="0" hangingPunct="1">
      <a:defRPr sz="4800" b="0" i="0" kern="1200">
        <a:solidFill>
          <a:schemeClr val="tx1"/>
        </a:solidFill>
        <a:latin typeface="Verdana Regular" charset="0"/>
        <a:ea typeface="+mn-ea"/>
        <a:cs typeface="+mn-cs"/>
      </a:defRPr>
    </a:lvl2pPr>
    <a:lvl3pPr marL="3686388" algn="l" defTabSz="3686388" rtl="0" eaLnBrk="1" latinLnBrk="0" hangingPunct="1">
      <a:defRPr sz="4800" b="0" i="0" kern="1200">
        <a:solidFill>
          <a:schemeClr val="tx1"/>
        </a:solidFill>
        <a:latin typeface="Verdana Regular" charset="0"/>
        <a:ea typeface="+mn-ea"/>
        <a:cs typeface="+mn-cs"/>
      </a:defRPr>
    </a:lvl3pPr>
    <a:lvl4pPr marL="5529582" algn="l" defTabSz="3686388" rtl="0" eaLnBrk="1" latinLnBrk="0" hangingPunct="1">
      <a:defRPr sz="4800" b="0" i="0" kern="1200">
        <a:solidFill>
          <a:schemeClr val="tx1"/>
        </a:solidFill>
        <a:latin typeface="Verdana Regular" charset="0"/>
        <a:ea typeface="+mn-ea"/>
        <a:cs typeface="+mn-cs"/>
      </a:defRPr>
    </a:lvl4pPr>
    <a:lvl5pPr marL="7372775" algn="l" defTabSz="3686388" rtl="0" eaLnBrk="1" latinLnBrk="0" hangingPunct="1">
      <a:defRPr sz="4800" b="0" i="0" kern="1200">
        <a:solidFill>
          <a:schemeClr val="tx1"/>
        </a:solidFill>
        <a:latin typeface="Verdana Regular" charset="0"/>
        <a:ea typeface="+mn-ea"/>
        <a:cs typeface="+mn-cs"/>
      </a:defRPr>
    </a:lvl5pPr>
    <a:lvl6pPr marL="9215969" algn="l" defTabSz="3686388" rtl="0" eaLnBrk="1" latinLnBrk="0" hangingPunct="1">
      <a:defRPr sz="4800" kern="1200">
        <a:solidFill>
          <a:schemeClr val="tx1"/>
        </a:solidFill>
        <a:latin typeface="+mn-lt"/>
        <a:ea typeface="+mn-ea"/>
        <a:cs typeface="+mn-cs"/>
      </a:defRPr>
    </a:lvl6pPr>
    <a:lvl7pPr marL="11059163" algn="l" defTabSz="3686388" rtl="0" eaLnBrk="1" latinLnBrk="0" hangingPunct="1">
      <a:defRPr sz="4800" kern="1200">
        <a:solidFill>
          <a:schemeClr val="tx1"/>
        </a:solidFill>
        <a:latin typeface="+mn-lt"/>
        <a:ea typeface="+mn-ea"/>
        <a:cs typeface="+mn-cs"/>
      </a:defRPr>
    </a:lvl7pPr>
    <a:lvl8pPr marL="12902357" algn="l" defTabSz="3686388" rtl="0" eaLnBrk="1" latinLnBrk="0" hangingPunct="1">
      <a:defRPr sz="4800" kern="1200">
        <a:solidFill>
          <a:schemeClr val="tx1"/>
        </a:solidFill>
        <a:latin typeface="+mn-lt"/>
        <a:ea typeface="+mn-ea"/>
        <a:cs typeface="+mn-cs"/>
      </a:defRPr>
    </a:lvl8pPr>
    <a:lvl9pPr marL="14745551" algn="l" defTabSz="3686388"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D7D82-3AAB-FE4F-A8B8-55362074E59C}" type="slidenum">
              <a:rPr lang="en-US" smtClean="0"/>
              <a:pPr/>
              <a:t>1</a:t>
            </a:fld>
            <a:endParaRPr lang="en-US" dirty="0"/>
          </a:p>
        </p:txBody>
      </p:sp>
    </p:spTree>
    <p:extLst>
      <p:ext uri="{BB962C8B-B14F-4D97-AF65-F5344CB8AC3E}">
        <p14:creationId xmlns:p14="http://schemas.microsoft.com/office/powerpoint/2010/main" val="407220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304713" y="9890433"/>
            <a:ext cx="19243675" cy="12045546"/>
          </a:xfrm>
          <a:prstGeom prst="rect">
            <a:avLst/>
          </a:prstGeom>
        </p:spPr>
        <p:txBody>
          <a:bodyPr vert="horz"/>
          <a:lstStyle>
            <a:lvl1pPr>
              <a:defRPr sz="9600">
                <a:latin typeface="Verdana"/>
                <a:cs typeface="Verdana"/>
              </a:defRPr>
            </a:lvl1pPr>
          </a:lstStyle>
          <a:p>
            <a:endParaRPr lang="en-US" dirty="0"/>
          </a:p>
        </p:txBody>
      </p:sp>
      <p:sp>
        <p:nvSpPr>
          <p:cNvPr id="6" name="Picture Placeholder 4"/>
          <p:cNvSpPr>
            <a:spLocks noGrp="1"/>
          </p:cNvSpPr>
          <p:nvPr>
            <p:ph type="pic" sz="quarter" idx="11"/>
          </p:nvPr>
        </p:nvSpPr>
        <p:spPr>
          <a:xfrm>
            <a:off x="33934400" y="21935979"/>
            <a:ext cx="7991475" cy="9101234"/>
          </a:xfrm>
          <a:prstGeom prst="rect">
            <a:avLst/>
          </a:prstGeom>
        </p:spPr>
        <p:txBody>
          <a:bodyPr vert="horz"/>
          <a:lstStyle>
            <a:lvl1pPr>
              <a:defRPr sz="9600">
                <a:latin typeface="Verdana"/>
                <a:cs typeface="Verdana"/>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32758" y="1731788"/>
            <a:ext cx="42425683" cy="3049166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Regular" charset="0"/>
            </a:endParaRPr>
          </a:p>
        </p:txBody>
      </p:sp>
      <p:sp>
        <p:nvSpPr>
          <p:cNvPr id="11" name="Rectangle 10"/>
          <p:cNvSpPr/>
          <p:nvPr userDrawn="1"/>
        </p:nvSpPr>
        <p:spPr>
          <a:xfrm>
            <a:off x="32804491" y="1731788"/>
            <a:ext cx="10353950" cy="304916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Regular" charset="0"/>
            </a:endParaRPr>
          </a:p>
        </p:txBody>
      </p:sp>
      <p:sp>
        <p:nvSpPr>
          <p:cNvPr id="10" name="Rectangle 9"/>
          <p:cNvSpPr/>
          <p:nvPr/>
        </p:nvSpPr>
        <p:spPr>
          <a:xfrm>
            <a:off x="732758" y="1731788"/>
            <a:ext cx="10353950" cy="30491668"/>
          </a:xfrm>
          <a:prstGeom prst="rect">
            <a:avLst/>
          </a:prstGeom>
          <a:solidFill>
            <a:srgbClr val="E05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Verdana Regular" charset="0"/>
            </a:endParaRPr>
          </a:p>
        </p:txBody>
      </p:sp>
      <p:pic>
        <p:nvPicPr>
          <p:cNvPr id="2" name="Picture 1" descr="OSU_horizontal_2C_W_over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0021" y="28559364"/>
            <a:ext cx="7046627" cy="2247216"/>
          </a:xfrm>
          <a:prstGeom prst="rect">
            <a:avLst/>
          </a:prstGeom>
        </p:spPr>
      </p:pic>
      <p:cxnSp>
        <p:nvCxnSpPr>
          <p:cNvPr id="14" name="Straight Connector 13"/>
          <p:cNvCxnSpPr/>
          <p:nvPr userDrawn="1"/>
        </p:nvCxnSpPr>
        <p:spPr>
          <a:xfrm flipV="1">
            <a:off x="11086708" y="-1930400"/>
            <a:ext cx="0" cy="167640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userDrawn="1"/>
        </p:nvSpPr>
        <p:spPr>
          <a:xfrm>
            <a:off x="9486509" y="-3200400"/>
            <a:ext cx="3200400" cy="1168399"/>
          </a:xfrm>
          <a:prstGeom prst="rect">
            <a:avLst/>
          </a:prstGeom>
        </p:spPr>
        <p:txBody>
          <a:bodyPr wrap="square" lIns="0" tIns="0" rIns="0" bIns="0" anchor="ctr" anchorCtr="0">
            <a:noAutofit/>
          </a:bodyPr>
          <a:lstStyle>
            <a:lvl1pPr algn="l" defTabSz="4389120" rtl="0" eaLnBrk="1" latinLnBrk="0" hangingPunct="1">
              <a:lnSpc>
                <a:spcPct val="90000"/>
              </a:lnSpc>
              <a:spcBef>
                <a:spcPct val="0"/>
              </a:spcBef>
              <a:buNone/>
              <a:defRPr sz="12500" kern="1200" cap="all" baseline="0">
                <a:solidFill>
                  <a:schemeClr val="bg1"/>
                </a:solidFill>
                <a:latin typeface="Stratum2 Bold" charset="0"/>
                <a:ea typeface="+mj-ea"/>
                <a:cs typeface="+mj-cs"/>
              </a:defRPr>
            </a:lvl1pPr>
          </a:lstStyle>
          <a:p>
            <a:pPr algn="ctr"/>
            <a:r>
              <a:rPr lang="en-US" sz="5400" b="0" i="0" cap="none" spc="170" dirty="0">
                <a:solidFill>
                  <a:schemeClr val="tx1"/>
                </a:solidFill>
                <a:latin typeface="Verdana Regular" charset="0"/>
                <a:cs typeface="Verdana Regular" charset="0"/>
              </a:rPr>
              <a:t>FOLD</a:t>
            </a:r>
          </a:p>
        </p:txBody>
      </p:sp>
      <p:cxnSp>
        <p:nvCxnSpPr>
          <p:cNvPr id="16" name="Straight Connector 15"/>
          <p:cNvCxnSpPr/>
          <p:nvPr userDrawn="1"/>
        </p:nvCxnSpPr>
        <p:spPr>
          <a:xfrm flipV="1">
            <a:off x="32804490" y="-1930400"/>
            <a:ext cx="0" cy="167640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userDrawn="1"/>
        </p:nvSpPr>
        <p:spPr>
          <a:xfrm>
            <a:off x="31204291" y="-3200400"/>
            <a:ext cx="3200400" cy="1168399"/>
          </a:xfrm>
          <a:prstGeom prst="rect">
            <a:avLst/>
          </a:prstGeom>
        </p:spPr>
        <p:txBody>
          <a:bodyPr wrap="square" lIns="0" tIns="0" rIns="0" bIns="0" anchor="ctr" anchorCtr="0">
            <a:noAutofit/>
          </a:bodyPr>
          <a:lstStyle>
            <a:lvl1pPr algn="l" defTabSz="4389120" rtl="0" eaLnBrk="1" latinLnBrk="0" hangingPunct="1">
              <a:lnSpc>
                <a:spcPct val="90000"/>
              </a:lnSpc>
              <a:spcBef>
                <a:spcPct val="0"/>
              </a:spcBef>
              <a:buNone/>
              <a:defRPr sz="12500" kern="1200" cap="all" baseline="0">
                <a:solidFill>
                  <a:schemeClr val="bg1"/>
                </a:solidFill>
                <a:latin typeface="Stratum2 Bold" charset="0"/>
                <a:ea typeface="+mj-ea"/>
                <a:cs typeface="+mj-cs"/>
              </a:defRPr>
            </a:lvl1pPr>
          </a:lstStyle>
          <a:p>
            <a:pPr algn="ctr"/>
            <a:r>
              <a:rPr lang="en-US" sz="5400" b="0" i="0" cap="none" spc="170" dirty="0">
                <a:solidFill>
                  <a:schemeClr val="tx1"/>
                </a:solidFill>
                <a:latin typeface="Verdana Regular" charset="0"/>
                <a:cs typeface="Verdana Regular" charset="0"/>
              </a:rPr>
              <a:t>FOLD</a:t>
            </a:r>
          </a:p>
        </p:txBody>
      </p:sp>
      <p:cxnSp>
        <p:nvCxnSpPr>
          <p:cNvPr id="19" name="Straight Connector 18"/>
          <p:cNvCxnSpPr/>
          <p:nvPr userDrawn="1"/>
        </p:nvCxnSpPr>
        <p:spPr>
          <a:xfrm flipV="1">
            <a:off x="11048216" y="33172400"/>
            <a:ext cx="0" cy="167640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userDrawn="1"/>
        </p:nvSpPr>
        <p:spPr>
          <a:xfrm>
            <a:off x="9446648" y="34899602"/>
            <a:ext cx="3200400" cy="1168399"/>
          </a:xfrm>
          <a:prstGeom prst="rect">
            <a:avLst/>
          </a:prstGeom>
        </p:spPr>
        <p:txBody>
          <a:bodyPr wrap="square" lIns="0" tIns="0" rIns="0" bIns="0" anchor="ctr" anchorCtr="0">
            <a:noAutofit/>
          </a:bodyPr>
          <a:lstStyle>
            <a:lvl1pPr algn="l" defTabSz="4389120" rtl="0" eaLnBrk="1" latinLnBrk="0" hangingPunct="1">
              <a:lnSpc>
                <a:spcPct val="90000"/>
              </a:lnSpc>
              <a:spcBef>
                <a:spcPct val="0"/>
              </a:spcBef>
              <a:buNone/>
              <a:defRPr sz="12500" kern="1200" cap="all" baseline="0">
                <a:solidFill>
                  <a:schemeClr val="bg1"/>
                </a:solidFill>
                <a:latin typeface="Stratum2 Bold" charset="0"/>
                <a:ea typeface="+mj-ea"/>
                <a:cs typeface="+mj-cs"/>
              </a:defRPr>
            </a:lvl1pPr>
          </a:lstStyle>
          <a:p>
            <a:pPr algn="ctr"/>
            <a:r>
              <a:rPr lang="en-US" sz="5400" b="0" i="0" cap="none" spc="170" dirty="0">
                <a:solidFill>
                  <a:schemeClr val="tx1"/>
                </a:solidFill>
                <a:latin typeface="Verdana Regular" charset="0"/>
                <a:cs typeface="Verdana Regular" charset="0"/>
              </a:rPr>
              <a:t>FOLD</a:t>
            </a:r>
          </a:p>
        </p:txBody>
      </p:sp>
      <p:cxnSp>
        <p:nvCxnSpPr>
          <p:cNvPr id="21" name="Straight Connector 20"/>
          <p:cNvCxnSpPr/>
          <p:nvPr userDrawn="1"/>
        </p:nvCxnSpPr>
        <p:spPr>
          <a:xfrm flipV="1">
            <a:off x="32805859" y="33172400"/>
            <a:ext cx="0" cy="167640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userDrawn="1"/>
        </p:nvSpPr>
        <p:spPr>
          <a:xfrm>
            <a:off x="31204291" y="34899602"/>
            <a:ext cx="3200400" cy="1168399"/>
          </a:xfrm>
          <a:prstGeom prst="rect">
            <a:avLst/>
          </a:prstGeom>
        </p:spPr>
        <p:txBody>
          <a:bodyPr wrap="square" lIns="0" tIns="0" rIns="0" bIns="0" anchor="ctr" anchorCtr="0">
            <a:noAutofit/>
          </a:bodyPr>
          <a:lstStyle>
            <a:lvl1pPr algn="l" defTabSz="4389120" rtl="0" eaLnBrk="1" latinLnBrk="0" hangingPunct="1">
              <a:lnSpc>
                <a:spcPct val="90000"/>
              </a:lnSpc>
              <a:spcBef>
                <a:spcPct val="0"/>
              </a:spcBef>
              <a:buNone/>
              <a:defRPr sz="12500" kern="1200" cap="all" baseline="0">
                <a:solidFill>
                  <a:schemeClr val="bg1"/>
                </a:solidFill>
                <a:latin typeface="Stratum2 Bold" charset="0"/>
                <a:ea typeface="+mj-ea"/>
                <a:cs typeface="+mj-cs"/>
              </a:defRPr>
            </a:lvl1pPr>
          </a:lstStyle>
          <a:p>
            <a:pPr algn="ctr"/>
            <a:r>
              <a:rPr lang="en-US" sz="5400" b="0" i="0" cap="none" spc="170" dirty="0">
                <a:solidFill>
                  <a:schemeClr val="tx1"/>
                </a:solidFill>
                <a:latin typeface="Verdana Regular" charset="0"/>
                <a:cs typeface="Verdana Regular" charset="0"/>
              </a:rPr>
              <a:t>FOLD</a:t>
            </a:r>
          </a:p>
        </p:txBody>
      </p:sp>
      <p:cxnSp>
        <p:nvCxnSpPr>
          <p:cNvPr id="23" name="Straight Connector 22"/>
          <p:cNvCxnSpPr/>
          <p:nvPr userDrawn="1"/>
        </p:nvCxnSpPr>
        <p:spPr>
          <a:xfrm rot="16200000" flipV="1">
            <a:off x="-1092201" y="25473947"/>
            <a:ext cx="0" cy="167640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userDrawn="1"/>
        </p:nvSpPr>
        <p:spPr>
          <a:xfrm>
            <a:off x="-6807200" y="25041022"/>
            <a:ext cx="4876798" cy="2542251"/>
          </a:xfrm>
          <a:prstGeom prst="rect">
            <a:avLst/>
          </a:prstGeom>
        </p:spPr>
        <p:txBody>
          <a:bodyPr wrap="square" lIns="0" tIns="0" rIns="0" bIns="0" anchor="ctr" anchorCtr="0">
            <a:noAutofit/>
          </a:bodyPr>
          <a:lstStyle>
            <a:lvl1pPr algn="l" defTabSz="4389120" rtl="0" eaLnBrk="1" latinLnBrk="0" hangingPunct="1">
              <a:lnSpc>
                <a:spcPct val="90000"/>
              </a:lnSpc>
              <a:spcBef>
                <a:spcPct val="0"/>
              </a:spcBef>
              <a:buNone/>
              <a:defRPr sz="12500" kern="1200" cap="all" baseline="0">
                <a:solidFill>
                  <a:schemeClr val="bg1"/>
                </a:solidFill>
                <a:latin typeface="Stratum2 Bold" charset="0"/>
                <a:ea typeface="+mj-ea"/>
                <a:cs typeface="+mj-cs"/>
              </a:defRPr>
            </a:lvl1pPr>
          </a:lstStyle>
          <a:p>
            <a:pPr algn="ctr">
              <a:lnSpc>
                <a:spcPct val="120000"/>
              </a:lnSpc>
            </a:pPr>
            <a:r>
              <a:rPr lang="en-US" sz="5400" b="0" i="0" cap="none" spc="170" dirty="0">
                <a:solidFill>
                  <a:schemeClr val="tx1"/>
                </a:solidFill>
                <a:latin typeface="Verdana Regular" charset="0"/>
                <a:cs typeface="Verdana Regular" charset="0"/>
              </a:rPr>
              <a:t>NO</a:t>
            </a:r>
            <a:r>
              <a:rPr lang="en-US" sz="5400" b="0" i="0" cap="none" spc="170" baseline="0" dirty="0">
                <a:solidFill>
                  <a:schemeClr val="tx1"/>
                </a:solidFill>
                <a:latin typeface="Verdana Regular" charset="0"/>
                <a:cs typeface="Verdana Regular" charset="0"/>
              </a:rPr>
              <a:t> TEXT </a:t>
            </a:r>
          </a:p>
          <a:p>
            <a:pPr algn="ctr">
              <a:lnSpc>
                <a:spcPct val="120000"/>
              </a:lnSpc>
            </a:pPr>
            <a:r>
              <a:rPr lang="en-US" sz="5400" b="0" i="0" cap="none" spc="170" baseline="0" dirty="0">
                <a:solidFill>
                  <a:schemeClr val="tx1"/>
                </a:solidFill>
                <a:latin typeface="Verdana Regular" charset="0"/>
                <a:cs typeface="Verdana Regular" charset="0"/>
              </a:rPr>
              <a:t>IN ORANGE BOX BELOW THIS LINE</a:t>
            </a:r>
            <a:endParaRPr lang="en-US" sz="5400" b="0" i="0" cap="none" spc="170" dirty="0">
              <a:solidFill>
                <a:schemeClr val="tx1"/>
              </a:solidFill>
              <a:latin typeface="Verdana Regular" charset="0"/>
              <a:cs typeface="Verdana Regular" charset="0"/>
            </a:endParaRPr>
          </a:p>
        </p:txBody>
      </p:sp>
      <p:sp>
        <p:nvSpPr>
          <p:cNvPr id="26" name="Rectangle 25"/>
          <p:cNvSpPr/>
          <p:nvPr userDrawn="1"/>
        </p:nvSpPr>
        <p:spPr>
          <a:xfrm>
            <a:off x="10058400" y="720448"/>
            <a:ext cx="33100041" cy="1828799"/>
          </a:xfrm>
          <a:prstGeom prst="rect">
            <a:avLst/>
          </a:prstGeom>
          <a:solidFill>
            <a:srgbClr val="7D7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Title 1"/>
          <p:cNvSpPr txBox="1">
            <a:spLocks/>
          </p:cNvSpPr>
          <p:nvPr userDrawn="1"/>
        </p:nvSpPr>
        <p:spPr>
          <a:xfrm>
            <a:off x="12280010" y="758646"/>
            <a:ext cx="30878431" cy="1790601"/>
          </a:xfrm>
          <a:prstGeom prst="rect">
            <a:avLst/>
          </a:prstGeom>
        </p:spPr>
        <p:txBody>
          <a:bodyPr wrap="square" lIns="0" tIns="0" rIns="0" bIns="0" anchor="ctr" anchorCtr="0">
            <a:noAutofit/>
          </a:bodyPr>
          <a:lstStyle>
            <a:lvl1pPr algn="l" defTabSz="4389120" rtl="0" eaLnBrk="1" latinLnBrk="0" hangingPunct="1">
              <a:lnSpc>
                <a:spcPct val="90000"/>
              </a:lnSpc>
              <a:spcBef>
                <a:spcPct val="0"/>
              </a:spcBef>
              <a:buNone/>
              <a:defRPr sz="12500" kern="1200" cap="all" baseline="0">
                <a:solidFill>
                  <a:schemeClr val="bg1"/>
                </a:solidFill>
                <a:latin typeface="Stratum2 Bold" charset="0"/>
                <a:ea typeface="+mj-ea"/>
                <a:cs typeface="+mj-cs"/>
              </a:defRPr>
            </a:lvl1pPr>
          </a:lstStyle>
          <a:p>
            <a:r>
              <a:rPr lang="en-US" sz="5400" cap="none" spc="520" baseline="0" dirty="0">
                <a:latin typeface="Impact" charset="0"/>
                <a:ea typeface="Impact" charset="0"/>
                <a:cs typeface="Impact" charset="0"/>
              </a:rPr>
              <a:t>Chemical, Biological, and Environmental Engineering</a:t>
            </a:r>
          </a:p>
        </p:txBody>
      </p:sp>
      <p:sp>
        <p:nvSpPr>
          <p:cNvPr id="28" name="Rectangle 27"/>
          <p:cNvSpPr/>
          <p:nvPr userDrawn="1"/>
        </p:nvSpPr>
        <p:spPr>
          <a:xfrm>
            <a:off x="732759" y="720448"/>
            <a:ext cx="10353949" cy="1828799"/>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itle 1"/>
          <p:cNvSpPr txBox="1">
            <a:spLocks/>
          </p:cNvSpPr>
          <p:nvPr userDrawn="1"/>
        </p:nvSpPr>
        <p:spPr>
          <a:xfrm>
            <a:off x="1920240" y="758646"/>
            <a:ext cx="11897360" cy="1790601"/>
          </a:xfrm>
          <a:prstGeom prst="rect">
            <a:avLst/>
          </a:prstGeom>
        </p:spPr>
        <p:txBody>
          <a:bodyPr wrap="square" lIns="0" tIns="0" rIns="0" bIns="0" anchor="ctr" anchorCtr="0">
            <a:noAutofit/>
          </a:bodyPr>
          <a:lstStyle>
            <a:lvl1pPr algn="l" defTabSz="4389120" rtl="0" eaLnBrk="1" latinLnBrk="0" hangingPunct="1">
              <a:lnSpc>
                <a:spcPct val="90000"/>
              </a:lnSpc>
              <a:spcBef>
                <a:spcPct val="0"/>
              </a:spcBef>
              <a:buNone/>
              <a:defRPr sz="12500" kern="1200" cap="all" baseline="0">
                <a:solidFill>
                  <a:schemeClr val="bg1"/>
                </a:solidFill>
                <a:latin typeface="Stratum2 Bold" charset="0"/>
                <a:ea typeface="+mj-ea"/>
                <a:cs typeface="+mj-cs"/>
              </a:defRPr>
            </a:lvl1pPr>
          </a:lstStyle>
          <a:p>
            <a:pPr fontAlgn="ctr">
              <a:spcBef>
                <a:spcPts val="0"/>
              </a:spcBef>
            </a:pPr>
            <a:r>
              <a:rPr lang="en-US" sz="5400" spc="520" baseline="0" dirty="0">
                <a:latin typeface="Impact" charset="0"/>
                <a:ea typeface="Impact" charset="0"/>
                <a:cs typeface="Impact" charset="0"/>
              </a:rPr>
              <a:t>COLLEGE OF ENGINEERING</a:t>
            </a:r>
          </a:p>
        </p:txBody>
      </p:sp>
    </p:spTree>
    <p:extLst>
      <p:ext uri="{BB962C8B-B14F-4D97-AF65-F5344CB8AC3E}">
        <p14:creationId xmlns:p14="http://schemas.microsoft.com/office/powerpoint/2010/main" val="177973026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doi.org/10.1101/2020.05.19.201059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6"/>
          <p:cNvSpPr txBox="1">
            <a:spLocks/>
          </p:cNvSpPr>
          <p:nvPr/>
        </p:nvSpPr>
        <p:spPr>
          <a:xfrm>
            <a:off x="12292012" y="20497141"/>
            <a:ext cx="9418320"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solidFill>
                  <a:srgbClr val="E05529"/>
                </a:solidFill>
                <a:latin typeface="Verdana Regular" charset="0"/>
              </a:rPr>
              <a:t>Viral Concentration</a:t>
            </a:r>
          </a:p>
        </p:txBody>
      </p:sp>
      <p:sp>
        <p:nvSpPr>
          <p:cNvPr id="5" name="Text Placeholder 18"/>
          <p:cNvSpPr txBox="1">
            <a:spLocks/>
          </p:cNvSpPr>
          <p:nvPr/>
        </p:nvSpPr>
        <p:spPr>
          <a:xfrm>
            <a:off x="12292012" y="21476477"/>
            <a:ext cx="9418320" cy="7069949"/>
          </a:xfrm>
          <a:prstGeom prst="rect">
            <a:avLst/>
          </a:prstGeom>
        </p:spPr>
        <p:txBody>
          <a:bodyPr wrap="square" lIns="0" tIns="0" rIns="0" bIns="0">
            <a:spAutoFit/>
          </a:bodyPr>
          <a:lstStyle>
            <a:lvl1pPr marL="0" indent="0" algn="l" defTabSz="4389120" rtl="0" eaLnBrk="1" latinLnBrk="0" hangingPunct="1">
              <a:lnSpc>
                <a:spcPts val="3360"/>
              </a:lnSpc>
              <a:spcBef>
                <a:spcPts val="0"/>
              </a:spcBef>
              <a:spcAft>
                <a:spcPts val="800"/>
              </a:spcAft>
              <a:buFontTx/>
              <a:buNone/>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spcAft>
                <a:spcPts val="2600"/>
              </a:spcAft>
            </a:pPr>
            <a:r>
              <a:rPr lang="en-US" dirty="0">
                <a:latin typeface="Verdana Regular"/>
              </a:rPr>
              <a:t>The first step in quantifying viral load of SARS-CoV-2 in wastewater is the concentration of the virus from a large volume of wastewater into a much smaller one.</a:t>
            </a:r>
          </a:p>
          <a:p>
            <a:pPr>
              <a:spcAft>
                <a:spcPts val="2600"/>
              </a:spcAft>
            </a:pPr>
            <a:r>
              <a:rPr lang="en-US" dirty="0">
                <a:latin typeface="Verdana Regular"/>
              </a:rPr>
              <a:t>SARS-CoV-2 viral load generally ranges from 10</a:t>
            </a:r>
            <a:r>
              <a:rPr lang="en-US" baseline="30000" dirty="0">
                <a:latin typeface="Verdana Regular"/>
              </a:rPr>
              <a:t>2</a:t>
            </a:r>
            <a:r>
              <a:rPr lang="en-US" dirty="0">
                <a:latin typeface="Verdana Regular"/>
              </a:rPr>
              <a:t>-10</a:t>
            </a:r>
            <a:r>
              <a:rPr lang="en-US" baseline="30000" dirty="0">
                <a:latin typeface="Verdana Regular"/>
              </a:rPr>
              <a:t>6 </a:t>
            </a:r>
            <a:r>
              <a:rPr lang="en-US" dirty="0">
                <a:latin typeface="Verdana Regular"/>
              </a:rPr>
              <a:t>genome copies per liter of wastewater.</a:t>
            </a:r>
            <a:r>
              <a:rPr lang="en-US" baseline="30000" dirty="0">
                <a:latin typeface="Verdana Regular"/>
              </a:rPr>
              <a:t>3,4</a:t>
            </a:r>
          </a:p>
          <a:p>
            <a:pPr>
              <a:spcAft>
                <a:spcPts val="2600"/>
              </a:spcAft>
            </a:pPr>
            <a:r>
              <a:rPr lang="en-US" dirty="0">
                <a:latin typeface="Verdana Regular"/>
              </a:rPr>
              <a:t>Virus must be concentrated from wastewater into volumes suitable for viral RNA extraction and </a:t>
            </a:r>
            <a:r>
              <a:rPr lang="en-US" dirty="0" err="1">
                <a:latin typeface="Verdana Regular"/>
              </a:rPr>
              <a:t>ddPCR</a:t>
            </a:r>
            <a:r>
              <a:rPr lang="en-US" dirty="0">
                <a:latin typeface="Verdana Regular"/>
              </a:rPr>
              <a:t> (1-2 mL), the next steps in viral quantification.</a:t>
            </a:r>
          </a:p>
          <a:p>
            <a:pPr>
              <a:spcAft>
                <a:spcPts val="2600"/>
              </a:spcAft>
            </a:pPr>
            <a:r>
              <a:rPr lang="en-US" dirty="0">
                <a:latin typeface="Verdana Regular"/>
              </a:rPr>
              <a:t>Some of the commonly used concentration methods include: polyethylene glycol (PEG) precipitation</a:t>
            </a:r>
            <a:r>
              <a:rPr lang="en-US" baseline="30000" dirty="0">
                <a:latin typeface="Verdana Regular"/>
              </a:rPr>
              <a:t>1,2</a:t>
            </a:r>
            <a:r>
              <a:rPr lang="en-US" dirty="0">
                <a:latin typeface="Verdana Regular"/>
              </a:rPr>
              <a:t>, ultrafiltration with centrifugal devices</a:t>
            </a:r>
            <a:r>
              <a:rPr lang="en-US" baseline="30000" dirty="0">
                <a:latin typeface="Verdana Regular"/>
              </a:rPr>
              <a:t>1,2</a:t>
            </a:r>
            <a:r>
              <a:rPr lang="en-US" dirty="0">
                <a:latin typeface="Verdana Regular"/>
              </a:rPr>
              <a:t>,ultracentrifugation</a:t>
            </a:r>
            <a:r>
              <a:rPr lang="en-US" baseline="30000" dirty="0">
                <a:latin typeface="Verdana Regular"/>
              </a:rPr>
              <a:t>1</a:t>
            </a:r>
            <a:r>
              <a:rPr lang="en-US" dirty="0">
                <a:latin typeface="Verdana Regular"/>
              </a:rPr>
              <a:t>, and electronegative membrane filtration</a:t>
            </a:r>
            <a:r>
              <a:rPr lang="en-US" baseline="30000" dirty="0">
                <a:latin typeface="Verdana Regular"/>
              </a:rPr>
              <a:t>2</a:t>
            </a:r>
            <a:r>
              <a:rPr lang="en-US" dirty="0">
                <a:latin typeface="Verdana Regular"/>
              </a:rPr>
              <a:t>, along with others</a:t>
            </a:r>
            <a:r>
              <a:rPr lang="en-US" dirty="0">
                <a:latin typeface="Verdana Regular" charset="0"/>
              </a:rPr>
              <a:t>.</a:t>
            </a:r>
            <a:endParaRPr lang="en-US" sz="2800" dirty="0">
              <a:latin typeface="Verdana Regular" charset="0"/>
            </a:endParaRPr>
          </a:p>
        </p:txBody>
      </p:sp>
      <p:sp>
        <p:nvSpPr>
          <p:cNvPr id="6" name="Text Placeholder 16"/>
          <p:cNvSpPr txBox="1">
            <a:spLocks/>
          </p:cNvSpPr>
          <p:nvPr/>
        </p:nvSpPr>
        <p:spPr>
          <a:xfrm>
            <a:off x="22584819" y="20497141"/>
            <a:ext cx="9418320" cy="677108"/>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solidFill>
                  <a:srgbClr val="E05529"/>
                </a:solidFill>
                <a:latin typeface="Verdana Regular" charset="0"/>
              </a:rPr>
              <a:t>METHODS/Results</a:t>
            </a:r>
          </a:p>
        </p:txBody>
      </p:sp>
      <p:sp>
        <p:nvSpPr>
          <p:cNvPr id="7" name="Text Placeholder 18"/>
          <p:cNvSpPr txBox="1">
            <a:spLocks/>
          </p:cNvSpPr>
          <p:nvPr/>
        </p:nvSpPr>
        <p:spPr>
          <a:xfrm>
            <a:off x="22417892" y="21442736"/>
            <a:ext cx="9418320" cy="13020296"/>
          </a:xfrm>
          <a:prstGeom prst="rect">
            <a:avLst/>
          </a:prstGeom>
        </p:spPr>
        <p:txBody>
          <a:bodyPr wrap="square" lIns="0" tIns="0" rIns="0" bIns="0">
            <a:spAutoFit/>
          </a:bodyPr>
          <a:lstStyle>
            <a:lvl1pPr marL="457200" indent="-457200" algn="l" defTabSz="4389120" rtl="0" eaLnBrk="1" latinLnBrk="0" hangingPunct="1">
              <a:lnSpc>
                <a:spcPts val="3360"/>
              </a:lnSpc>
              <a:spcBef>
                <a:spcPts val="0"/>
              </a:spcBef>
              <a:spcAft>
                <a:spcPts val="800"/>
              </a:spcAft>
              <a:buFont typeface="Arial" charset="0"/>
              <a:buChar char="•"/>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spcAft>
                <a:spcPts val="2600"/>
              </a:spcAft>
              <a:buNone/>
            </a:pPr>
            <a:r>
              <a:rPr lang="en-US" dirty="0">
                <a:latin typeface="Verdana Regular"/>
              </a:rPr>
              <a:t>There were three concentration methods chosen for this project.  The first method is electronegative membrane filtration with a) acid and MgCl</a:t>
            </a:r>
            <a:r>
              <a:rPr lang="en-US" baseline="-25000" dirty="0">
                <a:latin typeface="Verdana Regular"/>
              </a:rPr>
              <a:t>2</a:t>
            </a:r>
            <a:r>
              <a:rPr lang="en-US" dirty="0">
                <a:latin typeface="Verdana Regular"/>
              </a:rPr>
              <a:t> added, b) with acid added, c)  with MgCl</a:t>
            </a:r>
            <a:r>
              <a:rPr lang="en-US" baseline="-25000" dirty="0">
                <a:latin typeface="Verdana Regular"/>
              </a:rPr>
              <a:t>2</a:t>
            </a:r>
            <a:r>
              <a:rPr lang="en-US" dirty="0">
                <a:latin typeface="Verdana Regular"/>
              </a:rPr>
              <a:t> added, d) nothing added, meaning unamended wastewater. </a:t>
            </a:r>
          </a:p>
          <a:p>
            <a:pPr marL="0" indent="0">
              <a:spcAft>
                <a:spcPts val="2600"/>
              </a:spcAft>
              <a:buNone/>
            </a:pPr>
            <a:r>
              <a:rPr lang="en-US" dirty="0">
                <a:latin typeface="Verdana Regular"/>
              </a:rPr>
              <a:t>The second method chosen was centrifugal ultrafiltration with </a:t>
            </a:r>
            <a:r>
              <a:rPr lang="en-US" dirty="0" err="1">
                <a:latin typeface="Verdana Regular"/>
              </a:rPr>
              <a:t>Centricon</a:t>
            </a:r>
            <a:r>
              <a:rPr lang="en-US" dirty="0">
                <a:latin typeface="Verdana Regular"/>
              </a:rPr>
              <a:t> Plus-70 centrifugal devices (10 </a:t>
            </a:r>
            <a:r>
              <a:rPr lang="en-US" dirty="0" err="1">
                <a:latin typeface="Verdana Regular"/>
              </a:rPr>
              <a:t>kDa</a:t>
            </a:r>
            <a:r>
              <a:rPr lang="en-US" dirty="0">
                <a:latin typeface="Verdana Regular"/>
              </a:rPr>
              <a:t> cutoff).  This was run in two implementations – a) with solids removed initially and b) no solids removal.  </a:t>
            </a:r>
          </a:p>
          <a:p>
            <a:pPr marL="0" indent="0">
              <a:spcAft>
                <a:spcPts val="2600"/>
              </a:spcAft>
              <a:buNone/>
            </a:pPr>
            <a:r>
              <a:rPr lang="en-US" dirty="0">
                <a:latin typeface="Verdana Regular"/>
              </a:rPr>
              <a:t>For the third method, PEG precipitation will include two different implementations with a) large wastewater solids removed through filtration, and b) viral extraction from solids.  The method for concentration has been performed previously but still needs further optimization.</a:t>
            </a:r>
          </a:p>
          <a:p>
            <a:pPr marL="0" indent="0">
              <a:spcBef>
                <a:spcPts val="800"/>
              </a:spcBef>
              <a:buNone/>
            </a:pPr>
            <a:r>
              <a:rPr lang="en-US" dirty="0">
                <a:latin typeface="Verdana Regular"/>
              </a:rPr>
              <a:t>The different implementations for the last two methods are to determine if there will be noticeable viral partitioning to solids.</a:t>
            </a:r>
          </a:p>
          <a:p>
            <a:pPr marL="0" indent="0">
              <a:spcBef>
                <a:spcPts val="800"/>
              </a:spcBef>
              <a:buNone/>
            </a:pPr>
            <a:r>
              <a:rPr lang="en-US" dirty="0">
                <a:latin typeface="Verdana Regular"/>
              </a:rPr>
              <a:t>A WWTP influent with known detectable quantity of virus was used, with the goal of determining the recovery efficiency relative to other methods.</a:t>
            </a:r>
          </a:p>
          <a:p>
            <a:pPr marL="0" indent="0">
              <a:buNone/>
            </a:pPr>
            <a:endParaRPr lang="en-US" dirty="0"/>
          </a:p>
          <a:p>
            <a:pPr marL="0" indent="0">
              <a:buNone/>
            </a:pPr>
            <a:endParaRPr lang="en-US" dirty="0"/>
          </a:p>
          <a:p>
            <a:endParaRPr lang="en-US" dirty="0"/>
          </a:p>
          <a:p>
            <a:pPr marL="0" indent="0">
              <a:spcAft>
                <a:spcPts val="2600"/>
              </a:spcAft>
              <a:buNone/>
            </a:pPr>
            <a:endParaRPr lang="en-US" dirty="0">
              <a:latin typeface="Verdana Regular" charset="0"/>
            </a:endParaRPr>
          </a:p>
        </p:txBody>
      </p:sp>
      <p:sp>
        <p:nvSpPr>
          <p:cNvPr id="8" name="Text Placeholder 16"/>
          <p:cNvSpPr txBox="1">
            <a:spLocks/>
          </p:cNvSpPr>
          <p:nvPr/>
        </p:nvSpPr>
        <p:spPr>
          <a:xfrm>
            <a:off x="1939695" y="3244880"/>
            <a:ext cx="8158690"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solidFill>
                  <a:srgbClr val="FFFFFF"/>
                </a:solidFill>
                <a:latin typeface="Verdana Regular" charset="0"/>
              </a:rPr>
              <a:t>Abstract</a:t>
            </a:r>
          </a:p>
        </p:txBody>
      </p:sp>
      <p:sp>
        <p:nvSpPr>
          <p:cNvPr id="9" name="Text Placeholder 18"/>
          <p:cNvSpPr txBox="1">
            <a:spLocks/>
          </p:cNvSpPr>
          <p:nvPr/>
        </p:nvSpPr>
        <p:spPr>
          <a:xfrm>
            <a:off x="1699570" y="4444096"/>
            <a:ext cx="8126412" cy="4768934"/>
          </a:xfrm>
          <a:prstGeom prst="rect">
            <a:avLst/>
          </a:prstGeom>
        </p:spPr>
        <p:txBody>
          <a:bodyPr wrap="square" lIns="0" tIns="0" rIns="0" bIns="0">
            <a:spAutoFit/>
          </a:bodyPr>
          <a:lstStyle>
            <a:lvl1pPr marL="457200" marR="0" indent="-457200" algn="l" defTabSz="4389120" rtl="0" eaLnBrk="1" fontAlgn="auto" latinLnBrk="0" hangingPunct="1">
              <a:lnSpc>
                <a:spcPts val="3360"/>
              </a:lnSpc>
              <a:spcBef>
                <a:spcPts val="0"/>
              </a:spcBef>
              <a:spcAft>
                <a:spcPts val="800"/>
              </a:spcAft>
              <a:buClrTx/>
              <a:buSzTx/>
              <a:buFont typeface="Arial" charset="0"/>
              <a:buChar char="•"/>
              <a:tabLst/>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buNone/>
            </a:pPr>
            <a:r>
              <a:rPr lang="en-US" dirty="0">
                <a:solidFill>
                  <a:schemeClr val="bg1"/>
                </a:solidFill>
                <a:latin typeface="Arial" panose="020B0604020202020204" pitchFamily="34" charset="0"/>
              </a:rPr>
              <a:t>Government agencies and municipal utilities have begun a nationwide surveillance of wastewater for SARS-CoV-2 as a supplement to clinical data, though the best way to detect the virus is still unclear. This comparison of different methods for concentrating viral RNA to detectable quantities using SARS-CoV-2 RNA will help explain the strengths/weaknesses of commonly used methods and shed light on the unique characteristics of the virus that may make it behave differently from common surrogates during the concentration step.</a:t>
            </a:r>
            <a:endParaRPr lang="en-US" dirty="0">
              <a:solidFill>
                <a:schemeClr val="bg1"/>
              </a:solidFill>
            </a:endParaRPr>
          </a:p>
        </p:txBody>
      </p:sp>
      <p:sp>
        <p:nvSpPr>
          <p:cNvPr id="10" name="Title 1"/>
          <p:cNvSpPr txBox="1">
            <a:spLocks/>
          </p:cNvSpPr>
          <p:nvPr/>
        </p:nvSpPr>
        <p:spPr>
          <a:xfrm>
            <a:off x="12292012" y="3463917"/>
            <a:ext cx="19544200" cy="1542674"/>
          </a:xfrm>
          <a:prstGeom prst="rect">
            <a:avLst/>
          </a:prstGeom>
        </p:spPr>
        <p:txBody>
          <a:bodyPr wrap="square" lIns="0" tIns="0" rIns="0" bIns="0" anchor="t" anchorCtr="0">
            <a:noAutofit/>
          </a:bodyPr>
          <a:lstStyle>
            <a:lvl1pPr algn="l" defTabSz="4389120" rtl="0" eaLnBrk="1" latinLnBrk="0" hangingPunct="1">
              <a:lnSpc>
                <a:spcPct val="90000"/>
              </a:lnSpc>
              <a:spcBef>
                <a:spcPct val="0"/>
              </a:spcBef>
              <a:buNone/>
              <a:defRPr sz="12500" kern="1200" cap="all" baseline="0">
                <a:solidFill>
                  <a:schemeClr val="tx2"/>
                </a:solidFill>
                <a:latin typeface="Stratum2 Bold" charset="0"/>
                <a:ea typeface="+mj-ea"/>
                <a:cs typeface="+mj-cs"/>
              </a:defRPr>
            </a:lvl1pPr>
          </a:lstStyle>
          <a:p>
            <a:r>
              <a:rPr lang="en-US" sz="6000" b="1" dirty="0"/>
              <a:t>A Comparison of Concentration Methods for SARS-CoV-2 RNA in Wastewater for Use in </a:t>
            </a:r>
            <a:r>
              <a:rPr lang="en-US" sz="6000" b="1" dirty="0" err="1"/>
              <a:t>Sewershed</a:t>
            </a:r>
            <a:r>
              <a:rPr lang="en-US" sz="6000" b="1" dirty="0"/>
              <a:t> Surveillance</a:t>
            </a:r>
            <a:endParaRPr lang="en-US" sz="6000" b="1" spc="100" dirty="0">
              <a:solidFill>
                <a:srgbClr val="E05529"/>
              </a:solidFill>
              <a:latin typeface="Impact" charset="0"/>
              <a:ea typeface="Impact" charset="0"/>
              <a:cs typeface="Impact" charset="0"/>
            </a:endParaRPr>
          </a:p>
        </p:txBody>
      </p:sp>
      <p:sp>
        <p:nvSpPr>
          <p:cNvPr id="11" name="Subtitle 2"/>
          <p:cNvSpPr txBox="1">
            <a:spLocks/>
          </p:cNvSpPr>
          <p:nvPr/>
        </p:nvSpPr>
        <p:spPr>
          <a:xfrm>
            <a:off x="12335556" y="7349892"/>
            <a:ext cx="19544199" cy="3114638"/>
          </a:xfrm>
          <a:prstGeom prst="rect">
            <a:avLst/>
          </a:prstGeom>
        </p:spPr>
        <p:txBody>
          <a:bodyPr lIns="0" tIns="0" rIns="0" bIns="0"/>
          <a:lstStyle>
            <a:lvl1pPr marL="0" indent="0" algn="l" defTabSz="4389120" rtl="0" eaLnBrk="1" latinLnBrk="0" hangingPunct="1">
              <a:lnSpc>
                <a:spcPts val="8640"/>
              </a:lnSpc>
              <a:spcBef>
                <a:spcPts val="4800"/>
              </a:spcBef>
              <a:buFont typeface="Arial" panose="020B0604020202020204" pitchFamily="34" charset="0"/>
              <a:buNone/>
              <a:defRPr sz="6600" b="0" i="0" kern="1200" spc="200" baseline="0">
                <a:solidFill>
                  <a:schemeClr val="tx1"/>
                </a:solidFill>
                <a:latin typeface="Rufina-Stencil-Regular"/>
                <a:ea typeface="+mn-ea"/>
                <a:cs typeface="Rufina-Stencil-Regular"/>
              </a:defRPr>
            </a:lvl1pPr>
            <a:lvl2pPr marL="2194560" indent="0" algn="ctr"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2pPr>
            <a:lvl3pPr marL="4389120" indent="0" algn="ctr"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3pPr>
            <a:lvl4pPr marL="65836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4pPr>
            <a:lvl5pPr marL="877824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5pPr>
            <a:lvl6pPr marL="1097280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6pPr>
            <a:lvl7pPr marL="1316736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7pPr>
            <a:lvl8pPr marL="1536192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8pPr>
            <a:lvl9pPr marL="17556480" indent="0" algn="ctr" defTabSz="4389120" rtl="0" eaLnBrk="1" latinLnBrk="0" hangingPunct="1">
              <a:lnSpc>
                <a:spcPct val="90000"/>
              </a:lnSpc>
              <a:spcBef>
                <a:spcPts val="2400"/>
              </a:spcBef>
              <a:buFont typeface="Arial" panose="020B0604020202020204" pitchFamily="34" charset="0"/>
              <a:buNone/>
              <a:defRPr sz="7680" kern="1200">
                <a:solidFill>
                  <a:schemeClr val="tx1"/>
                </a:solidFill>
                <a:latin typeface="+mn-lt"/>
                <a:ea typeface="+mn-ea"/>
                <a:cs typeface="+mn-cs"/>
              </a:defRPr>
            </a:lvl9pPr>
          </a:lstStyle>
          <a:p>
            <a:endParaRPr lang="en-US" dirty="0">
              <a:latin typeface="Georgia" charset="0"/>
              <a:ea typeface="Georgia" charset="0"/>
              <a:cs typeface="Georgia" charset="0"/>
            </a:endParaRPr>
          </a:p>
        </p:txBody>
      </p:sp>
      <p:sp>
        <p:nvSpPr>
          <p:cNvPr id="12" name="Text Placeholder 16"/>
          <p:cNvSpPr txBox="1">
            <a:spLocks/>
          </p:cNvSpPr>
          <p:nvPr/>
        </p:nvSpPr>
        <p:spPr>
          <a:xfrm>
            <a:off x="33853399" y="3123814"/>
            <a:ext cx="8158690"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solidFill>
                  <a:srgbClr val="FFFFFF"/>
                </a:solidFill>
                <a:latin typeface="Verdana Regular" charset="0"/>
              </a:rPr>
              <a:t>Discussion</a:t>
            </a:r>
          </a:p>
        </p:txBody>
      </p:sp>
      <p:sp>
        <p:nvSpPr>
          <p:cNvPr id="13" name="Text Placeholder 18"/>
          <p:cNvSpPr txBox="1">
            <a:spLocks/>
          </p:cNvSpPr>
          <p:nvPr/>
        </p:nvSpPr>
        <p:spPr>
          <a:xfrm>
            <a:off x="33779046" y="4181965"/>
            <a:ext cx="8126412" cy="6936386"/>
          </a:xfrm>
          <a:prstGeom prst="rect">
            <a:avLst/>
          </a:prstGeom>
        </p:spPr>
        <p:txBody>
          <a:bodyPr wrap="square" lIns="0" tIns="0" rIns="0" bIns="0">
            <a:spAutoFit/>
          </a:bodyPr>
          <a:lstStyle>
            <a:lvl1pPr marL="457200" marR="0" indent="-457200" algn="l" defTabSz="4389120" rtl="0" eaLnBrk="1" fontAlgn="auto" latinLnBrk="0" hangingPunct="1">
              <a:lnSpc>
                <a:spcPts val="3360"/>
              </a:lnSpc>
              <a:spcBef>
                <a:spcPts val="0"/>
              </a:spcBef>
              <a:spcAft>
                <a:spcPts val="800"/>
              </a:spcAft>
              <a:buClrTx/>
              <a:buSzTx/>
              <a:buFont typeface="Arial" charset="0"/>
              <a:buChar char="•"/>
              <a:tabLst/>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t>Centrifugal ultrafiltration performed poorly compared to electronegative membrane filtration, in both the solids included and solids removed implementations.</a:t>
            </a:r>
          </a:p>
          <a:p>
            <a:r>
              <a:rPr lang="en-US" dirty="0"/>
              <a:t>While MgCl</a:t>
            </a:r>
            <a:r>
              <a:rPr lang="en-US" baseline="-25000" dirty="0"/>
              <a:t>2</a:t>
            </a:r>
            <a:r>
              <a:rPr lang="en-US" dirty="0"/>
              <a:t> performed better in some trials, the results were highly varied.</a:t>
            </a:r>
          </a:p>
          <a:p>
            <a:r>
              <a:rPr lang="en-US" dirty="0"/>
              <a:t>The unamended wastewater had consistently better recoveries than the method with acid and MgCl</a:t>
            </a:r>
            <a:r>
              <a:rPr lang="en-US" baseline="-25000" dirty="0"/>
              <a:t>2</a:t>
            </a:r>
            <a:r>
              <a:rPr lang="en-US" sz="3200" dirty="0"/>
              <a:t>.</a:t>
            </a:r>
          </a:p>
          <a:p>
            <a:r>
              <a:rPr lang="en-US" dirty="0"/>
              <a:t>This discovery changed the concentration method currently used at Clean Water Services from electronegative membrane filtration with acid and MgCl</a:t>
            </a:r>
            <a:r>
              <a:rPr lang="en-US" baseline="-25000" dirty="0"/>
              <a:t>2</a:t>
            </a:r>
            <a:r>
              <a:rPr lang="en-US" dirty="0"/>
              <a:t> added to electronegative membrane filtration with </a:t>
            </a:r>
            <a:r>
              <a:rPr lang="en-US" dirty="0" err="1"/>
              <a:t>unamended</a:t>
            </a:r>
            <a:r>
              <a:rPr lang="en-US" dirty="0"/>
              <a:t> wastewater.</a:t>
            </a:r>
          </a:p>
          <a:p>
            <a:r>
              <a:rPr lang="en-US" dirty="0"/>
              <a:t>This saves time spent on concentration step (reduces by about 30 minutes per 6 samples).</a:t>
            </a:r>
          </a:p>
        </p:txBody>
      </p:sp>
      <p:pic>
        <p:nvPicPr>
          <p:cNvPr id="19" name="Picture 18" descr="A picture containing drawing&#10;&#10;Description automatically generated">
            <a:extLst>
              <a:ext uri="{FF2B5EF4-FFF2-40B4-BE49-F238E27FC236}">
                <a16:creationId xmlns:a16="http://schemas.microsoft.com/office/drawing/2014/main" id="{5409B933-3F85-48A5-BC70-F4B6DCE7B2F0}"/>
              </a:ext>
            </a:extLst>
          </p:cNvPr>
          <p:cNvPicPr>
            <a:picLocks noChangeAspect="1"/>
          </p:cNvPicPr>
          <p:nvPr/>
        </p:nvPicPr>
        <p:blipFill>
          <a:blip r:embed="rId3"/>
          <a:stretch>
            <a:fillRect/>
          </a:stretch>
        </p:blipFill>
        <p:spPr>
          <a:xfrm>
            <a:off x="33853399" y="28895036"/>
            <a:ext cx="8478887" cy="2039733"/>
          </a:xfrm>
          <a:prstGeom prst="rect">
            <a:avLst/>
          </a:prstGeom>
        </p:spPr>
      </p:pic>
      <p:sp>
        <p:nvSpPr>
          <p:cNvPr id="20" name="Text Placeholder 16"/>
          <p:cNvSpPr txBox="1">
            <a:spLocks/>
          </p:cNvSpPr>
          <p:nvPr/>
        </p:nvSpPr>
        <p:spPr>
          <a:xfrm>
            <a:off x="1727212" y="10440948"/>
            <a:ext cx="8158690" cy="1329595"/>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solidFill>
                  <a:srgbClr val="FFFFFF"/>
                </a:solidFill>
                <a:latin typeface="Verdana Regular" charset="0"/>
              </a:rPr>
              <a:t>Wastewater-based epidemiology</a:t>
            </a:r>
          </a:p>
        </p:txBody>
      </p:sp>
      <p:sp>
        <p:nvSpPr>
          <p:cNvPr id="21" name="Text Placeholder 18"/>
          <p:cNvSpPr txBox="1">
            <a:spLocks/>
          </p:cNvSpPr>
          <p:nvPr/>
        </p:nvSpPr>
        <p:spPr>
          <a:xfrm>
            <a:off x="1699570" y="12142930"/>
            <a:ext cx="8126412" cy="5463034"/>
          </a:xfrm>
          <a:prstGeom prst="rect">
            <a:avLst/>
          </a:prstGeom>
        </p:spPr>
        <p:txBody>
          <a:bodyPr wrap="square" lIns="0" tIns="0" rIns="0" bIns="0">
            <a:spAutoFit/>
          </a:bodyPr>
          <a:lstStyle>
            <a:lvl1pPr marL="457200" marR="0" indent="-457200" algn="l" defTabSz="4389120" rtl="0" eaLnBrk="1" fontAlgn="auto" latinLnBrk="0" hangingPunct="1">
              <a:lnSpc>
                <a:spcPts val="3360"/>
              </a:lnSpc>
              <a:spcBef>
                <a:spcPts val="0"/>
              </a:spcBef>
              <a:spcAft>
                <a:spcPts val="800"/>
              </a:spcAft>
              <a:buClrTx/>
              <a:buSzTx/>
              <a:buFont typeface="Arial" charset="0"/>
              <a:buChar char="•"/>
              <a:tabLst/>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spcAft>
                <a:spcPts val="2600"/>
              </a:spcAft>
            </a:pPr>
            <a:r>
              <a:rPr lang="en-US" dirty="0">
                <a:solidFill>
                  <a:schemeClr val="bg1"/>
                </a:solidFill>
              </a:rPr>
              <a:t>Viral shedding in feces of patients infected with COVID-19 allows for location of hotspots within communities and directs health resources to areas with potential for most impact.</a:t>
            </a:r>
          </a:p>
          <a:p>
            <a:pPr>
              <a:spcAft>
                <a:spcPts val="2600"/>
              </a:spcAft>
            </a:pPr>
            <a:r>
              <a:rPr lang="en-US" dirty="0">
                <a:solidFill>
                  <a:schemeClr val="bg1"/>
                </a:solidFill>
              </a:rPr>
              <a:t>Asymptomatic individuals also shed viral material, helping to account for “hidden” infections.</a:t>
            </a:r>
            <a:r>
              <a:rPr lang="en-US" baseline="30000" dirty="0">
                <a:solidFill>
                  <a:schemeClr val="bg1"/>
                </a:solidFill>
              </a:rPr>
              <a:t>5</a:t>
            </a:r>
          </a:p>
          <a:p>
            <a:pPr>
              <a:spcAft>
                <a:spcPts val="2600"/>
              </a:spcAft>
            </a:pPr>
            <a:r>
              <a:rPr lang="en-US" dirty="0">
                <a:solidFill>
                  <a:schemeClr val="bg1"/>
                </a:solidFill>
              </a:rPr>
              <a:t>Shedding occurs before symptoms begin (up to 14 days before), so therein lies potential as early-warning indicator for public health officials.</a:t>
            </a:r>
            <a:r>
              <a:rPr lang="en-US" baseline="30000" dirty="0">
                <a:solidFill>
                  <a:schemeClr val="bg1"/>
                </a:solidFill>
              </a:rPr>
              <a:t>6,7</a:t>
            </a:r>
          </a:p>
        </p:txBody>
      </p:sp>
      <p:sp>
        <p:nvSpPr>
          <p:cNvPr id="22" name="TextBox 21"/>
          <p:cNvSpPr txBox="1"/>
          <p:nvPr/>
        </p:nvSpPr>
        <p:spPr>
          <a:xfrm>
            <a:off x="12197196" y="18391392"/>
            <a:ext cx="19429786" cy="1815882"/>
          </a:xfrm>
          <a:prstGeom prst="rect">
            <a:avLst/>
          </a:prstGeom>
          <a:noFill/>
        </p:spPr>
        <p:txBody>
          <a:bodyPr wrap="square" rtlCol="0">
            <a:spAutoFit/>
          </a:bodyPr>
          <a:lstStyle/>
          <a:p>
            <a:r>
              <a:rPr lang="en-US" sz="2800" dirty="0">
                <a:latin typeface="Verdana Regular"/>
              </a:rPr>
              <a:t>Figure 1.  The comparison of the different implementations of the electronegative membrane filtration method (EMF) with (a) acid and MgCl</a:t>
            </a:r>
            <a:r>
              <a:rPr lang="en-US" sz="2800" baseline="-25000" dirty="0">
                <a:latin typeface="Verdana Regular"/>
              </a:rPr>
              <a:t>2</a:t>
            </a:r>
            <a:r>
              <a:rPr lang="en-US" sz="2800" dirty="0">
                <a:latin typeface="Verdana Regular"/>
              </a:rPr>
              <a:t> addition, (b) acid addition, (c) MgCl</a:t>
            </a:r>
            <a:r>
              <a:rPr lang="en-US" sz="2800" baseline="-25000" dirty="0">
                <a:latin typeface="Verdana Regular"/>
              </a:rPr>
              <a:t>2</a:t>
            </a:r>
            <a:r>
              <a:rPr lang="en-US" sz="2800" dirty="0">
                <a:latin typeface="Verdana Regular"/>
              </a:rPr>
              <a:t> addition and (d) no addition and ultrafiltration with </a:t>
            </a:r>
            <a:r>
              <a:rPr lang="en-US" sz="2800" dirty="0" err="1">
                <a:latin typeface="Verdana Regular"/>
              </a:rPr>
              <a:t>Centricon</a:t>
            </a:r>
            <a:r>
              <a:rPr lang="en-US" sz="2800" dirty="0">
                <a:latin typeface="Verdana Regular"/>
              </a:rPr>
              <a:t> Plus-70 centrifugal devices (CU) with (a) large solids removed and (b) large solids included when considering the two different primer targets (N1 and N2) used in </a:t>
            </a:r>
            <a:r>
              <a:rPr lang="en-US" sz="2800" dirty="0" err="1">
                <a:latin typeface="Verdana Regular"/>
              </a:rPr>
              <a:t>ddPCR</a:t>
            </a:r>
            <a:r>
              <a:rPr lang="en-US" sz="2800" dirty="0">
                <a:latin typeface="Verdana Regular"/>
              </a:rPr>
              <a:t>.   </a:t>
            </a:r>
          </a:p>
        </p:txBody>
      </p:sp>
      <p:sp>
        <p:nvSpPr>
          <p:cNvPr id="23" name="Text Placeholder 16"/>
          <p:cNvSpPr txBox="1">
            <a:spLocks/>
          </p:cNvSpPr>
          <p:nvPr/>
        </p:nvSpPr>
        <p:spPr>
          <a:xfrm>
            <a:off x="33542295" y="11438145"/>
            <a:ext cx="8158690"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solidFill>
                  <a:srgbClr val="FFFFFF"/>
                </a:solidFill>
                <a:latin typeface="Verdana Regular" charset="0"/>
              </a:rPr>
              <a:t>Looking Forward</a:t>
            </a:r>
          </a:p>
        </p:txBody>
      </p:sp>
      <p:sp>
        <p:nvSpPr>
          <p:cNvPr id="24" name="Text Placeholder 18"/>
          <p:cNvSpPr txBox="1">
            <a:spLocks/>
          </p:cNvSpPr>
          <p:nvPr/>
        </p:nvSpPr>
        <p:spPr>
          <a:xfrm>
            <a:off x="33779046" y="12496296"/>
            <a:ext cx="8126412" cy="5192319"/>
          </a:xfrm>
          <a:prstGeom prst="rect">
            <a:avLst/>
          </a:prstGeom>
        </p:spPr>
        <p:txBody>
          <a:bodyPr wrap="square" lIns="0" tIns="0" rIns="0" bIns="0">
            <a:spAutoFit/>
          </a:bodyPr>
          <a:lstStyle>
            <a:lvl1pPr marL="457200" marR="0" indent="-457200" algn="l" defTabSz="4389120" rtl="0" eaLnBrk="1" fontAlgn="auto" latinLnBrk="0" hangingPunct="1">
              <a:lnSpc>
                <a:spcPts val="3360"/>
              </a:lnSpc>
              <a:spcBef>
                <a:spcPts val="0"/>
              </a:spcBef>
              <a:spcAft>
                <a:spcPts val="800"/>
              </a:spcAft>
              <a:buClrTx/>
              <a:buSzTx/>
              <a:buFont typeface="Arial" charset="0"/>
              <a:buChar char="•"/>
              <a:tabLst/>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t>Optimize and perform concentration with the PEG precipitation methods.</a:t>
            </a:r>
          </a:p>
          <a:p>
            <a:r>
              <a:rPr lang="en-US" dirty="0"/>
              <a:t>Continued method optimization through experience and papers released by wastewater-based epidemiology scientific community.</a:t>
            </a:r>
          </a:p>
          <a:p>
            <a:r>
              <a:rPr lang="en-US" dirty="0"/>
              <a:t>Further evaluation/use of surrogate viruses and spike tests.</a:t>
            </a:r>
          </a:p>
          <a:p>
            <a:r>
              <a:rPr lang="en-US" dirty="0"/>
              <a:t>Determine how/if recovery efficiencies differ between SARS-CoV-2 and its commonly used surrogate viruses.</a:t>
            </a:r>
          </a:p>
          <a:p>
            <a:pPr marL="0" indent="0">
              <a:buNone/>
            </a:pPr>
            <a:endParaRPr lang="en-US" dirty="0"/>
          </a:p>
        </p:txBody>
      </p:sp>
      <p:sp>
        <p:nvSpPr>
          <p:cNvPr id="25" name="Text Placeholder 16"/>
          <p:cNvSpPr txBox="1">
            <a:spLocks/>
          </p:cNvSpPr>
          <p:nvPr/>
        </p:nvSpPr>
        <p:spPr>
          <a:xfrm>
            <a:off x="33542295" y="17649481"/>
            <a:ext cx="8158690" cy="664797"/>
          </a:xfrm>
          <a:prstGeom prst="rect">
            <a:avLst/>
          </a:prstGeom>
        </p:spPr>
        <p:txBody>
          <a:bodyPr wrap="square" lIns="0" tIns="0" rIns="0" bIns="0">
            <a:spAutoFit/>
          </a:bodyPr>
          <a:lstStyle>
            <a:lvl1pPr marL="0" indent="0" algn="l" defTabSz="4389120" rtl="0" eaLnBrk="1" latinLnBrk="0" hangingPunct="1">
              <a:lnSpc>
                <a:spcPct val="90000"/>
              </a:lnSpc>
              <a:spcBef>
                <a:spcPts val="4800"/>
              </a:spcBef>
              <a:buFontTx/>
              <a:buNone/>
              <a:defRPr sz="4800" kern="1200" cap="all" baseline="0">
                <a:solidFill>
                  <a:schemeClr val="tx1"/>
                </a:solidFill>
                <a:latin typeface="KievitPro-Medium" charset="0"/>
                <a:ea typeface="+mn-ea"/>
                <a:cs typeface="+mn-cs"/>
              </a:defRPr>
            </a:lvl1pPr>
            <a:lvl2pPr marL="219456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2pPr>
            <a:lvl3pPr marL="438912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3pPr>
            <a:lvl4pPr marL="658368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4pPr>
            <a:lvl5pPr marL="8778240" indent="0" algn="l" defTabSz="4389120" rtl="0" eaLnBrk="1" latinLnBrk="0" hangingPunct="1">
              <a:lnSpc>
                <a:spcPct val="90000"/>
              </a:lnSpc>
              <a:spcBef>
                <a:spcPts val="2400"/>
              </a:spcBef>
              <a:buFontTx/>
              <a:buNone/>
              <a:defRPr sz="4800" kern="1200" cap="all" baseline="0">
                <a:solidFill>
                  <a:schemeClr val="tx1"/>
                </a:solidFill>
                <a:latin typeface="KievitPro-Medium" charset="0"/>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dirty="0">
                <a:solidFill>
                  <a:srgbClr val="FFFFFF"/>
                </a:solidFill>
                <a:latin typeface="Verdana Regular" charset="0"/>
              </a:rPr>
              <a:t>References</a:t>
            </a:r>
          </a:p>
        </p:txBody>
      </p:sp>
      <p:sp>
        <p:nvSpPr>
          <p:cNvPr id="26" name="Text Placeholder 18"/>
          <p:cNvSpPr txBox="1">
            <a:spLocks/>
          </p:cNvSpPr>
          <p:nvPr/>
        </p:nvSpPr>
        <p:spPr>
          <a:xfrm>
            <a:off x="33542295" y="18649042"/>
            <a:ext cx="9414455" cy="11618565"/>
          </a:xfrm>
          <a:prstGeom prst="rect">
            <a:avLst/>
          </a:prstGeom>
        </p:spPr>
        <p:txBody>
          <a:bodyPr wrap="square" lIns="0" tIns="0" rIns="0" bIns="0">
            <a:spAutoFit/>
          </a:bodyPr>
          <a:lstStyle>
            <a:lvl1pPr marL="457200" marR="0" indent="-457200" algn="l" defTabSz="4389120" rtl="0" eaLnBrk="1" fontAlgn="auto" latinLnBrk="0" hangingPunct="1">
              <a:lnSpc>
                <a:spcPts val="3360"/>
              </a:lnSpc>
              <a:spcBef>
                <a:spcPts val="0"/>
              </a:spcBef>
              <a:spcAft>
                <a:spcPts val="800"/>
              </a:spcAft>
              <a:buClrTx/>
              <a:buSzTx/>
              <a:buFont typeface="Arial" charset="0"/>
              <a:buChar char="•"/>
              <a:tabLst/>
              <a:defRPr lang="en-US" sz="2800" kern="1200" baseline="0" smtClean="0">
                <a:solidFill>
                  <a:schemeClr val="tx1"/>
                </a:solidFill>
                <a:effectLst/>
                <a:latin typeface="KievitPro-Regular" charset="0"/>
                <a:ea typeface="+mn-ea"/>
                <a:cs typeface="+mn-cs"/>
              </a:defRPr>
            </a:lvl1pPr>
            <a:lvl2pPr marL="2194560" indent="0" algn="l" defTabSz="4389120" rtl="0" eaLnBrk="1" latinLnBrk="0" hangingPunct="1">
              <a:lnSpc>
                <a:spcPct val="90000"/>
              </a:lnSpc>
              <a:spcBef>
                <a:spcPts val="2400"/>
              </a:spcBef>
              <a:buFontTx/>
              <a:buNone/>
              <a:defRPr sz="280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Tx/>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Tx/>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a:buNone/>
            </a:pPr>
            <a:r>
              <a:rPr lang="en-US" sz="1400" dirty="0"/>
              <a:t>(1) Ye, Y.; </a:t>
            </a:r>
            <a:r>
              <a:rPr lang="en-US" sz="1400" dirty="0" err="1"/>
              <a:t>Ellenberg</a:t>
            </a:r>
            <a:r>
              <a:rPr lang="en-US" sz="1400" dirty="0"/>
              <a:t>, R. M.; Graham, K. E.; </a:t>
            </a:r>
            <a:r>
              <a:rPr lang="en-US" sz="1400" dirty="0" err="1"/>
              <a:t>Wigginton</a:t>
            </a:r>
            <a:r>
              <a:rPr lang="en-US" sz="1400" dirty="0"/>
              <a:t>, K. R. Survivability, Partitioning, and Recovery of Enveloped Viruses in Untreated Municipal Wastewater. </a:t>
            </a:r>
            <a:r>
              <a:rPr lang="en-US" sz="1400" b="1" dirty="0"/>
              <a:t>2016</a:t>
            </a:r>
            <a:r>
              <a:rPr lang="en-US" sz="1400" dirty="0"/>
              <a:t>. https://doi.org/10.1021/acs.est.6b00876.</a:t>
            </a:r>
          </a:p>
          <a:p>
            <a:pPr marL="0">
              <a:buNone/>
            </a:pPr>
            <a:r>
              <a:rPr lang="en-US" sz="1400" dirty="0"/>
              <a:t>(2) Ahmed, W.; </a:t>
            </a:r>
            <a:r>
              <a:rPr lang="en-US" sz="1400" dirty="0" err="1"/>
              <a:t>Bertsch</a:t>
            </a:r>
            <a:r>
              <a:rPr lang="en-US" sz="1400" dirty="0"/>
              <a:t>, P. M.; </a:t>
            </a:r>
            <a:r>
              <a:rPr lang="en-US" sz="1400" dirty="0" err="1"/>
              <a:t>Bivins</a:t>
            </a:r>
            <a:r>
              <a:rPr lang="en-US" sz="1400" dirty="0"/>
              <a:t>, A.; Bibby, K.; </a:t>
            </a:r>
            <a:r>
              <a:rPr lang="en-US" sz="1400" dirty="0" err="1"/>
              <a:t>Farkas</a:t>
            </a:r>
            <a:r>
              <a:rPr lang="en-US" sz="1400" dirty="0"/>
              <a:t>, K.; </a:t>
            </a:r>
            <a:r>
              <a:rPr lang="en-US" sz="1400" dirty="0" err="1"/>
              <a:t>Gathercole</a:t>
            </a:r>
            <a:r>
              <a:rPr lang="en-US" sz="1400" dirty="0"/>
              <a:t>, A.; </a:t>
            </a:r>
            <a:r>
              <a:rPr lang="en-US" sz="1400" dirty="0" err="1"/>
              <a:t>Haramoto</a:t>
            </a:r>
            <a:r>
              <a:rPr lang="en-US" sz="1400" dirty="0"/>
              <a:t>, E.; </a:t>
            </a:r>
            <a:r>
              <a:rPr lang="en-US" sz="1400" dirty="0" err="1"/>
              <a:t>Gyawali</a:t>
            </a:r>
            <a:r>
              <a:rPr lang="en-US" sz="1400" dirty="0"/>
              <a:t>, P.; </a:t>
            </a:r>
            <a:r>
              <a:rPr lang="en-US" sz="1400" dirty="0" err="1"/>
              <a:t>Korajkic</a:t>
            </a:r>
            <a:r>
              <a:rPr lang="en-US" sz="1400" dirty="0"/>
              <a:t>, A.; McMinn, B. R.; Mueller, J. F.; Simpson, S. L.; Smith, W. J. M.; Symonds, E. M.; Thomas, K. V.; </a:t>
            </a:r>
            <a:r>
              <a:rPr lang="en-US" sz="1400" dirty="0" err="1"/>
              <a:t>Verhagen</a:t>
            </a:r>
            <a:r>
              <a:rPr lang="en-US" sz="1400" dirty="0"/>
              <a:t>, R.; </a:t>
            </a:r>
            <a:r>
              <a:rPr lang="en-US" sz="1400" dirty="0" err="1"/>
              <a:t>Kitajima</a:t>
            </a:r>
            <a:r>
              <a:rPr lang="en-US" sz="1400" dirty="0"/>
              <a:t>, M. Comparison of Virus Concentration Methods for the RT-QPCR-Based Recovery of Murine Hepatitis Virus, a Surrogate for SARS-CoV-2 from Untreated Wastewater. </a:t>
            </a:r>
            <a:r>
              <a:rPr lang="en-US" sz="1400" i="1" dirty="0"/>
              <a:t>Sci. Total Environ.</a:t>
            </a:r>
            <a:r>
              <a:rPr lang="en-US" sz="1400" dirty="0"/>
              <a:t> </a:t>
            </a:r>
            <a:r>
              <a:rPr lang="en-US" sz="1400" b="1" dirty="0"/>
              <a:t>2020</a:t>
            </a:r>
            <a:r>
              <a:rPr lang="en-US" sz="1400" dirty="0"/>
              <a:t>, </a:t>
            </a:r>
            <a:r>
              <a:rPr lang="en-US" sz="1400" i="1" dirty="0"/>
              <a:t>739</a:t>
            </a:r>
            <a:r>
              <a:rPr lang="en-US" sz="1400" dirty="0"/>
              <a:t>, 139960. https://doi.org/10.1016/j.scitotenv.2020.139960.</a:t>
            </a:r>
          </a:p>
          <a:p>
            <a:pPr marL="0">
              <a:buNone/>
            </a:pPr>
            <a:r>
              <a:rPr lang="en-US" sz="1400" dirty="0"/>
              <a:t>(3) </a:t>
            </a:r>
            <a:r>
              <a:rPr lang="en-US" sz="1400" dirty="0" err="1"/>
              <a:t>Foladori</a:t>
            </a:r>
            <a:r>
              <a:rPr lang="en-US" sz="1400" dirty="0"/>
              <a:t>, P.; </a:t>
            </a:r>
            <a:r>
              <a:rPr lang="en-US" sz="1400" dirty="0" err="1"/>
              <a:t>Cutrupi</a:t>
            </a:r>
            <a:r>
              <a:rPr lang="en-US" sz="1400" dirty="0"/>
              <a:t>, F.; </a:t>
            </a:r>
            <a:r>
              <a:rPr lang="en-US" sz="1400" dirty="0" err="1"/>
              <a:t>Segata</a:t>
            </a:r>
            <a:r>
              <a:rPr lang="en-US" sz="1400" dirty="0"/>
              <a:t>, N.; </a:t>
            </a:r>
            <a:r>
              <a:rPr lang="en-US" sz="1400" dirty="0" err="1"/>
              <a:t>Manara</a:t>
            </a:r>
            <a:r>
              <a:rPr lang="en-US" sz="1400" dirty="0"/>
              <a:t>, S.; Pinto, F.; </a:t>
            </a:r>
            <a:r>
              <a:rPr lang="en-US" sz="1400" dirty="0" err="1"/>
              <a:t>Malpei</a:t>
            </a:r>
            <a:r>
              <a:rPr lang="en-US" sz="1400" dirty="0"/>
              <a:t>, F.; </a:t>
            </a:r>
            <a:r>
              <a:rPr lang="en-US" sz="1400" dirty="0" err="1"/>
              <a:t>Bruni</a:t>
            </a:r>
            <a:r>
              <a:rPr lang="en-US" sz="1400" dirty="0"/>
              <a:t>, L.; La Rosa, G. SARS-CoV-2 from </a:t>
            </a:r>
            <a:r>
              <a:rPr lang="en-US" sz="1400" dirty="0" err="1"/>
              <a:t>Faeces</a:t>
            </a:r>
            <a:r>
              <a:rPr lang="en-US" sz="1400" dirty="0"/>
              <a:t> to Wastewater Treatment: What Do We Know? A Review. </a:t>
            </a:r>
            <a:r>
              <a:rPr lang="en-US" sz="1400" i="1" dirty="0"/>
              <a:t>Sci. Total Environ.</a:t>
            </a:r>
            <a:r>
              <a:rPr lang="en-US" sz="1400" dirty="0"/>
              <a:t> </a:t>
            </a:r>
            <a:r>
              <a:rPr lang="en-US" sz="1400" b="1" dirty="0"/>
              <a:t>2020</a:t>
            </a:r>
            <a:r>
              <a:rPr lang="en-US" sz="1400" dirty="0"/>
              <a:t>, </a:t>
            </a:r>
            <a:r>
              <a:rPr lang="en-US" sz="1400" i="1" dirty="0"/>
              <a:t>743</a:t>
            </a:r>
            <a:r>
              <a:rPr lang="en-US" sz="1400" dirty="0"/>
              <a:t>, 140444. https://doi.org/10.1016/j.scitotenv.2020.140444.</a:t>
            </a:r>
          </a:p>
          <a:p>
            <a:pPr marL="0">
              <a:buNone/>
            </a:pPr>
            <a:r>
              <a:rPr lang="en-US" sz="1400" dirty="0"/>
              <a:t>(4) </a:t>
            </a:r>
            <a:r>
              <a:rPr lang="en-US" sz="1400" dirty="0" err="1"/>
              <a:t>Kitajima</a:t>
            </a:r>
            <a:r>
              <a:rPr lang="en-US" sz="1400" dirty="0"/>
              <a:t>, M.; Ahmed, W.; Bibby, K.; Carducci, A.; </a:t>
            </a:r>
            <a:r>
              <a:rPr lang="en-US" sz="1400" dirty="0" err="1"/>
              <a:t>Gerba</a:t>
            </a:r>
            <a:r>
              <a:rPr lang="en-US" sz="1400" dirty="0"/>
              <a:t>, C. P.; Hamilton, K. A.; </a:t>
            </a:r>
            <a:r>
              <a:rPr lang="en-US" sz="1400" dirty="0" err="1"/>
              <a:t>Haramoto</a:t>
            </a:r>
            <a:r>
              <a:rPr lang="en-US" sz="1400" dirty="0"/>
              <a:t>, E.; Rose, J. B. SARS-CoV-2 in Wastewater: State of the Knowledge and Research Needs. </a:t>
            </a:r>
            <a:r>
              <a:rPr lang="en-US" sz="1400" i="1" dirty="0"/>
              <a:t>Sci. Total Environ.</a:t>
            </a:r>
            <a:r>
              <a:rPr lang="en-US" sz="1400" dirty="0"/>
              <a:t> </a:t>
            </a:r>
            <a:r>
              <a:rPr lang="en-US" sz="1400" b="1" dirty="0"/>
              <a:t>2020</a:t>
            </a:r>
            <a:r>
              <a:rPr lang="en-US" sz="1400" dirty="0"/>
              <a:t>, 139076–139076. https://doi.org/10.1016/J.SCITOTENV.2020.139076.</a:t>
            </a:r>
          </a:p>
          <a:p>
            <a:pPr marL="0">
              <a:buNone/>
            </a:pPr>
            <a:r>
              <a:rPr lang="en-US" sz="1400" dirty="0"/>
              <a:t>(5) </a:t>
            </a:r>
            <a:r>
              <a:rPr lang="en-US" sz="1400" dirty="0" err="1"/>
              <a:t>Randazzo</a:t>
            </a:r>
            <a:r>
              <a:rPr lang="en-US" sz="1400" dirty="0"/>
              <a:t>, W.; </a:t>
            </a:r>
            <a:r>
              <a:rPr lang="en-US" sz="1400" dirty="0" err="1"/>
              <a:t>Truchado</a:t>
            </a:r>
            <a:r>
              <a:rPr lang="en-US" sz="1400" dirty="0"/>
              <a:t>, P.; </a:t>
            </a:r>
            <a:r>
              <a:rPr lang="en-US" sz="1400" dirty="0" err="1"/>
              <a:t>Ferrando</a:t>
            </a:r>
            <a:r>
              <a:rPr lang="en-US" sz="1400" dirty="0"/>
              <a:t>, E. C.; Simon, P.; Allende, A.; Sanchez, G. SARS-CoV-2 RNA Titers in Wastewater Anticipated COVID-19 </a:t>
            </a:r>
            <a:r>
              <a:rPr lang="en-US" sz="1200" dirty="0"/>
              <a:t>Occurrence</a:t>
            </a:r>
            <a:r>
              <a:rPr lang="en-US" sz="1400" dirty="0"/>
              <a:t> in a Low Prevalence Area. </a:t>
            </a:r>
            <a:r>
              <a:rPr lang="en-US" sz="1400" i="1" dirty="0" err="1"/>
              <a:t>medRxiv</a:t>
            </a:r>
            <a:r>
              <a:rPr lang="en-US" sz="1400" dirty="0"/>
              <a:t> </a:t>
            </a:r>
            <a:r>
              <a:rPr lang="en-US" sz="1400" b="1" dirty="0"/>
              <a:t>2020</a:t>
            </a:r>
            <a:r>
              <a:rPr lang="en-US" sz="1400" dirty="0"/>
              <a:t>, </a:t>
            </a:r>
            <a:r>
              <a:rPr lang="en-US" sz="1400" i="1" dirty="0"/>
              <a:t>181</a:t>
            </a:r>
            <a:r>
              <a:rPr lang="en-US" sz="1400" dirty="0"/>
              <a:t>, 2020.04.22.20075200-2020.04.22.20075200. https://doi.org/10.1101/2020.04.22.20075200.</a:t>
            </a:r>
          </a:p>
          <a:p>
            <a:pPr marL="0">
              <a:buNone/>
            </a:pPr>
            <a:r>
              <a:rPr lang="en-US" sz="1400" dirty="0"/>
              <a:t>(6) </a:t>
            </a:r>
            <a:r>
              <a:rPr lang="en-US" sz="1400" dirty="0" err="1"/>
              <a:t>Peccia</a:t>
            </a:r>
            <a:r>
              <a:rPr lang="en-US" sz="1400" dirty="0"/>
              <a:t>, J.; </a:t>
            </a:r>
            <a:r>
              <a:rPr lang="en-US" sz="1400" dirty="0" err="1"/>
              <a:t>Zulli</a:t>
            </a:r>
            <a:r>
              <a:rPr lang="en-US" sz="1400" dirty="0"/>
              <a:t>, A.; </a:t>
            </a:r>
            <a:r>
              <a:rPr lang="en-US" sz="1400" dirty="0" err="1"/>
              <a:t>Brackney</a:t>
            </a:r>
            <a:r>
              <a:rPr lang="en-US" sz="1400" dirty="0"/>
              <a:t>, D. E.; </a:t>
            </a:r>
            <a:r>
              <a:rPr lang="en-US" sz="1400" dirty="0" err="1"/>
              <a:t>Grubaugh</a:t>
            </a:r>
            <a:r>
              <a:rPr lang="en-US" sz="1400" dirty="0"/>
              <a:t>, N. D.; Kaplan, E. H.; Casanovas-</a:t>
            </a:r>
            <a:r>
              <a:rPr lang="en-US" sz="1400" dirty="0" err="1"/>
              <a:t>Massana</a:t>
            </a:r>
            <a:r>
              <a:rPr lang="en-US" sz="1400" dirty="0"/>
              <a:t>, A.; </a:t>
            </a:r>
            <a:r>
              <a:rPr lang="en-US" sz="1400" dirty="0" err="1"/>
              <a:t>Ko</a:t>
            </a:r>
            <a:r>
              <a:rPr lang="en-US" sz="1400" dirty="0"/>
              <a:t>, A. I.; Malik, A. A.; Wang, D.; Wang, M.; Weinberger, D. M.; Omer, S. B. SARS-CoV-2 RNA Concentrations in Primary Municipal Sewage Sludge as a Leading Indicator of COVID-19 Outbreak Dynamics. </a:t>
            </a:r>
            <a:r>
              <a:rPr lang="en-US" sz="1400" dirty="0">
                <a:hlinkClick r:id="rId4"/>
              </a:rPr>
              <a:t>https://doi.org/10.1101/2020.05.19.20105999</a:t>
            </a:r>
            <a:r>
              <a:rPr lang="en-US" sz="1400" dirty="0"/>
              <a:t>.</a:t>
            </a:r>
          </a:p>
          <a:p>
            <a:pPr marL="0">
              <a:buNone/>
            </a:pPr>
            <a:r>
              <a:rPr lang="en-US" sz="1400" dirty="0"/>
              <a:t>(7) Wu, F.; Xiao, A.; Zhang, J.; Moniz, K.; Endo, N.; </a:t>
            </a:r>
            <a:r>
              <a:rPr lang="en-US" sz="1400" dirty="0" err="1"/>
              <a:t>Armas</a:t>
            </a:r>
            <a:r>
              <a:rPr lang="en-US" sz="1400" dirty="0"/>
              <a:t>, F.; </a:t>
            </a:r>
            <a:r>
              <a:rPr lang="en-US" sz="1400" dirty="0" err="1"/>
              <a:t>Bonneau</a:t>
            </a:r>
            <a:r>
              <a:rPr lang="en-US" sz="1400" dirty="0"/>
              <a:t>, R.; Brown, M. A.; Bushman, M.; Chai, P. R.; </a:t>
            </a:r>
            <a:r>
              <a:rPr lang="en-US" sz="1400" dirty="0" err="1"/>
              <a:t>Duvallet</a:t>
            </a:r>
            <a:r>
              <a:rPr lang="en-US" sz="1400" dirty="0"/>
              <a:t>, C.; Erickson, T. B.; </a:t>
            </a:r>
            <a:r>
              <a:rPr lang="en-US" sz="1400" dirty="0" err="1"/>
              <a:t>Foppe</a:t>
            </a:r>
            <a:r>
              <a:rPr lang="en-US" sz="1400" dirty="0"/>
              <a:t>, K.; </a:t>
            </a:r>
            <a:r>
              <a:rPr lang="en-US" sz="1400" dirty="0" err="1"/>
              <a:t>Ghaeli</a:t>
            </a:r>
            <a:r>
              <a:rPr lang="en-US" sz="1400" dirty="0"/>
              <a:t>, N.; </a:t>
            </a:r>
            <a:r>
              <a:rPr lang="en-US" sz="1400" dirty="0" err="1"/>
              <a:t>Gu</a:t>
            </a:r>
            <a:r>
              <a:rPr lang="en-US" sz="1400" dirty="0"/>
              <a:t>, X.; </a:t>
            </a:r>
            <a:r>
              <a:rPr lang="en-US" sz="1400" dirty="0" err="1"/>
              <a:t>Hanage</a:t>
            </a:r>
            <a:r>
              <a:rPr lang="en-US" sz="1400" dirty="0"/>
              <a:t>, W. P.; Huang, K. H.; Lee, W. L.; </a:t>
            </a:r>
            <a:r>
              <a:rPr lang="en-US" sz="1400" dirty="0" err="1"/>
              <a:t>Matus</a:t>
            </a:r>
            <a:r>
              <a:rPr lang="en-US" sz="1400" dirty="0"/>
              <a:t>, M.; McElroy, K. A.; </a:t>
            </a:r>
            <a:r>
              <a:rPr lang="en-US" sz="1400" dirty="0" err="1"/>
              <a:t>Nagler</a:t>
            </a:r>
            <a:r>
              <a:rPr lang="en-US" sz="1400" dirty="0"/>
              <a:t>, J.; Rhode, S. F.; </a:t>
            </a:r>
            <a:r>
              <a:rPr lang="en-US" sz="1400" dirty="0" err="1"/>
              <a:t>Santillana</a:t>
            </a:r>
            <a:r>
              <a:rPr lang="en-US" sz="1400" dirty="0"/>
              <a:t>, M.; Tucker, J. A.; </a:t>
            </a:r>
            <a:r>
              <a:rPr lang="en-US" sz="1400" dirty="0" err="1"/>
              <a:t>Wuertz</a:t>
            </a:r>
            <a:r>
              <a:rPr lang="en-US" sz="1400" dirty="0"/>
              <a:t>, S.; Zhao, S.; Thompson, J.; </a:t>
            </a:r>
            <a:r>
              <a:rPr lang="en-US" sz="1400" dirty="0" err="1"/>
              <a:t>Alm</a:t>
            </a:r>
            <a:r>
              <a:rPr lang="en-US" sz="1400" dirty="0"/>
              <a:t>, E. J. SARS-CoV-2 Titers in Wastewater Foreshadow Dynamics and Clinical Presentation of New COVID-19 Cases. </a:t>
            </a:r>
            <a:r>
              <a:rPr lang="en-US" sz="1400" i="1" dirty="0" err="1"/>
              <a:t>medRxiv</a:t>
            </a:r>
            <a:r>
              <a:rPr lang="en-US" sz="1400" dirty="0"/>
              <a:t> </a:t>
            </a:r>
            <a:r>
              <a:rPr lang="en-US" sz="1400" b="1" dirty="0"/>
              <a:t>2020</a:t>
            </a:r>
            <a:r>
              <a:rPr lang="en-US" sz="1400" dirty="0"/>
              <a:t>. https://doi.org/10.1101/2020.06.15.20117747.</a:t>
            </a:r>
          </a:p>
          <a:p>
            <a:endParaRPr lang="en-US" sz="1400" dirty="0"/>
          </a:p>
        </p:txBody>
      </p:sp>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t="21241" b="22586"/>
          <a:stretch/>
        </p:blipFill>
        <p:spPr>
          <a:xfrm>
            <a:off x="1723779" y="20061800"/>
            <a:ext cx="7736528" cy="5794397"/>
          </a:xfrm>
          <a:prstGeom prst="rect">
            <a:avLst/>
          </a:prstGeom>
        </p:spPr>
      </p:pic>
      <p:sp>
        <p:nvSpPr>
          <p:cNvPr id="28" name="TextBox 27"/>
          <p:cNvSpPr txBox="1"/>
          <p:nvPr/>
        </p:nvSpPr>
        <p:spPr>
          <a:xfrm>
            <a:off x="1886443" y="25833372"/>
            <a:ext cx="7752667" cy="584775"/>
          </a:xfrm>
          <a:prstGeom prst="rect">
            <a:avLst/>
          </a:prstGeom>
          <a:noFill/>
        </p:spPr>
        <p:txBody>
          <a:bodyPr wrap="square" rtlCol="0">
            <a:spAutoFit/>
          </a:bodyPr>
          <a:lstStyle/>
          <a:p>
            <a:r>
              <a:rPr lang="en-US" sz="3200" dirty="0">
                <a:solidFill>
                  <a:schemeClr val="bg1"/>
                </a:solidFill>
                <a:latin typeface="Verdana Regular"/>
              </a:rPr>
              <a:t>Electronegative membrane filtration</a:t>
            </a:r>
          </a:p>
        </p:txBody>
      </p:sp>
      <p:pic>
        <p:nvPicPr>
          <p:cNvPr id="3" name="Picture 2" descr="A screenshot of a cell phone&#10;&#10;Description automatically generated">
            <a:extLst>
              <a:ext uri="{FF2B5EF4-FFF2-40B4-BE49-F238E27FC236}">
                <a16:creationId xmlns:a16="http://schemas.microsoft.com/office/drawing/2014/main" id="{4D270B65-C603-4333-8397-B498703047D6}"/>
              </a:ext>
            </a:extLst>
          </p:cNvPr>
          <p:cNvPicPr>
            <a:picLocks noChangeAspect="1"/>
          </p:cNvPicPr>
          <p:nvPr/>
        </p:nvPicPr>
        <p:blipFill>
          <a:blip r:embed="rId6"/>
          <a:stretch>
            <a:fillRect/>
          </a:stretch>
        </p:blipFill>
        <p:spPr>
          <a:xfrm>
            <a:off x="12800704" y="6473900"/>
            <a:ext cx="18289792" cy="11786755"/>
          </a:xfrm>
          <a:prstGeom prst="rect">
            <a:avLst/>
          </a:prstGeom>
        </p:spPr>
      </p:pic>
    </p:spTree>
    <p:extLst>
      <p:ext uri="{BB962C8B-B14F-4D97-AF65-F5344CB8AC3E}">
        <p14:creationId xmlns:p14="http://schemas.microsoft.com/office/powerpoint/2010/main" val="3365354927"/>
      </p:ext>
    </p:extLst>
  </p:cSld>
  <p:clrMapOvr>
    <a:masterClrMapping/>
  </p:clrMapOvr>
</p:sld>
</file>

<file path=ppt/theme/theme1.xml><?xml version="1.0" encoding="utf-8"?>
<a:theme xmlns:a="http://schemas.openxmlformats.org/drawingml/2006/main" name="research_poster_template-48x36">
  <a:themeElements>
    <a:clrScheme name="OSU COE">
      <a:dk1>
        <a:srgbClr val="000000"/>
      </a:dk1>
      <a:lt1>
        <a:srgbClr val="FFFFFF"/>
      </a:lt1>
      <a:dk2>
        <a:srgbClr val="D63F20"/>
      </a:dk2>
      <a:lt2>
        <a:srgbClr val="B1B2B1"/>
      </a:lt2>
      <a:accent1>
        <a:srgbClr val="7D7819"/>
      </a:accent1>
      <a:accent2>
        <a:srgbClr val="004760"/>
      </a:accent2>
      <a:accent3>
        <a:srgbClr val="EFB31D"/>
      </a:accent3>
      <a:accent4>
        <a:srgbClr val="002F32"/>
      </a:accent4>
      <a:accent5>
        <a:srgbClr val="00747E"/>
      </a:accent5>
      <a:accent6>
        <a:srgbClr val="777877"/>
      </a:accent6>
      <a:hlink>
        <a:srgbClr val="0000FF"/>
      </a:hlink>
      <a:folHlink>
        <a:srgbClr val="80008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_poster_template-48x36" id="{0FFAA6C9-1816-164A-913C-442D436FEA80}" vid="{D21D638B-596F-CB49-840C-9C72AB38A7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3408</TotalTime>
  <Words>1338</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Georgia</vt:lpstr>
      <vt:lpstr>Impact</vt:lpstr>
      <vt:lpstr>KievitPro-Regular</vt:lpstr>
      <vt:lpstr>Stratum2 Bold</vt:lpstr>
      <vt:lpstr>Verdana</vt:lpstr>
      <vt:lpstr>Verdana Regular</vt:lpstr>
      <vt:lpstr>research_poster_template-48x36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George, Andrea</cp:lastModifiedBy>
  <cp:revision>72</cp:revision>
  <dcterms:created xsi:type="dcterms:W3CDTF">2017-04-19T21:01:26Z</dcterms:created>
  <dcterms:modified xsi:type="dcterms:W3CDTF">2020-08-23T02:55:13Z</dcterms:modified>
</cp:coreProperties>
</file>